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Spectral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8104C8-5243-4947-8A65-F3D14C833107}">
  <a:tblStyle styleId="{AF8104C8-5243-4947-8A65-F3D14C83310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Spectral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Spectral-italic.fntdata"/><Relationship Id="rId12" Type="http://schemas.openxmlformats.org/officeDocument/2006/relationships/slide" Target="slides/slide7.xml"/><Relationship Id="rId34" Type="http://schemas.openxmlformats.org/officeDocument/2006/relationships/font" Target="fonts/Spectral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Spectral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fec8d6837_4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fec8d6837_4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fec8d6837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9fec8d6837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b320c4595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b320c4595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fb6f01849_0_1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29fb6f01849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b320c459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eb320c459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fec8d6837_4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fec8d6837_4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fec8d6837_4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9fec8d6837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fec8d6837_4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29fec8d6837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fec8d6837_4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29fec8d6837_4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fec8d6837_4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29fec8d6837_4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5f01c6a20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285f01c6a2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fec8d6837_4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9fec8d6837_4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fec8d6837_4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9fec8d6837_4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fec8d6837_4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9fec8d6837_4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9fec8d6837_4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29fec8d6837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fb6f01849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29fb6f0184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9fb6f01849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29fb6f0184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9fec8d6837_4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29fec8d6837_4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822daf9bb4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822daf9bb4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6c8e72e98_4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86c8e72e98_4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fec8d6837_4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fec8d6837_4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c383734fa_4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29c383734fa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fec8d6837_4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9fec8d6837_4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fec8d6837_4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fec8d6837_4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fb6f01849_0_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29fb6f0184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457200" y="4514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457200" y="1447278"/>
            <a:ext cx="8229600" cy="31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7072563" y="4767263"/>
            <a:ext cx="109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57051" y="273844"/>
            <a:ext cx="84195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b="0" i="0" sz="2500" u="none" cap="none" strike="noStrik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57188" y="635000"/>
            <a:ext cx="84195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99719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b="0" i="0" sz="14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8956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b="0" i="0" sz="12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8956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b="0" i="0" sz="12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53450" y="4738608"/>
            <a:ext cx="5907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spcBef>
                <a:spcPts val="0"/>
              </a:spcBef>
              <a:buNone/>
              <a:defRPr sz="11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spcBef>
                <a:spcPts val="0"/>
              </a:spcBef>
              <a:buNone/>
              <a:defRPr sz="11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spcBef>
                <a:spcPts val="0"/>
              </a:spcBef>
              <a:buNone/>
              <a:defRPr sz="11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spcBef>
                <a:spcPts val="0"/>
              </a:spcBef>
              <a:buNone/>
              <a:defRPr sz="11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spcBef>
                <a:spcPts val="0"/>
              </a:spcBef>
              <a:buNone/>
              <a:defRPr sz="11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spcBef>
                <a:spcPts val="0"/>
              </a:spcBef>
              <a:buNone/>
              <a:defRPr sz="11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spcBef>
                <a:spcPts val="0"/>
              </a:spcBef>
              <a:buNone/>
              <a:defRPr sz="11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spcBef>
                <a:spcPts val="0"/>
              </a:spcBef>
              <a:buNone/>
              <a:defRPr sz="11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 title and 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7" name="Google Shape;67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222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59445" y="4144200"/>
            <a:ext cx="984551" cy="9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222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00" y="65336"/>
            <a:ext cx="1913425" cy="4408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hyperlink" Target="https://facultydiversity.umbc.edu/stride-2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77475" y="1024650"/>
            <a:ext cx="8520600" cy="27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400">
                <a:solidFill>
                  <a:srgbClr val="000000"/>
                </a:solidFill>
              </a:rPr>
              <a:t>Best Practices for Interviewing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UMBC STRIDE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rgbClr val="000000"/>
                </a:solidFill>
              </a:rPr>
              <a:t>Wednesday</a:t>
            </a:r>
            <a:r>
              <a:rPr lang="en" sz="2400">
                <a:solidFill>
                  <a:srgbClr val="000000"/>
                </a:solidFill>
              </a:rPr>
              <a:t>, November 29, 2023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12:00-1:</a:t>
            </a:r>
            <a:r>
              <a:rPr lang="en" sz="2400">
                <a:solidFill>
                  <a:srgbClr val="000000"/>
                </a:solidFill>
              </a:rPr>
              <a:t>0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0pm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1:00-1:30pm (optional specific Q&amp;A)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WebEx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80450"/>
            <a:ext cx="9144000" cy="6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131725" y="1024100"/>
            <a:ext cx="4378800" cy="86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Poll: </a:t>
            </a:r>
            <a:endParaRPr b="1" sz="4400"/>
          </a:p>
        </p:txBody>
      </p:sp>
      <p:sp>
        <p:nvSpPr>
          <p:cNvPr id="150" name="Google Shape;150;p25"/>
          <p:cNvSpPr txBox="1"/>
          <p:nvPr>
            <p:ph idx="1" type="subTitle"/>
          </p:nvPr>
        </p:nvSpPr>
        <p:spPr>
          <a:xfrm>
            <a:off x="131725" y="2193225"/>
            <a:ext cx="4378800" cy="19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Does your department </a:t>
            </a:r>
            <a:endParaRPr sz="26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provide questions to the </a:t>
            </a:r>
            <a:endParaRPr sz="26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candidate before </a:t>
            </a:r>
            <a:endParaRPr sz="26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the interview?</a:t>
            </a:r>
            <a:endParaRPr sz="2600"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552" y="189563"/>
            <a:ext cx="3177798" cy="476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Up for Discussion</a:t>
            </a:r>
            <a:endParaRPr b="1" sz="3200"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11700" y="1656975"/>
            <a:ext cx="8520600" cy="268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How can </a:t>
            </a:r>
            <a:r>
              <a:rPr b="1" lang="en" sz="2600"/>
              <a:t>core questions</a:t>
            </a:r>
            <a:r>
              <a:rPr lang="en" sz="2600"/>
              <a:t> on scholarship/teaching/DEAI be phrased to reveal information that is not readily retrievable from the candidate’s application  </a:t>
            </a:r>
            <a:r>
              <a:rPr lang="en" sz="2600"/>
              <a:t>?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</a:t>
            </a:r>
            <a:endParaRPr sz="2600"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138" y="3263250"/>
            <a:ext cx="2665723" cy="17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2" type="body"/>
          </p:nvPr>
        </p:nvSpPr>
        <p:spPr>
          <a:xfrm>
            <a:off x="4479100" y="92050"/>
            <a:ext cx="4545000" cy="49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1500"/>
              <a:t>Which </a:t>
            </a:r>
            <a:r>
              <a:rPr b="1" lang="en" sz="1500"/>
              <a:t>publication</a:t>
            </a:r>
            <a:r>
              <a:rPr lang="en" sz="1500"/>
              <a:t>(s) are you most proud of? Or, which publications do you feel best represent your interests and direction(s) for the future? Or, Which best represent you as a scholar?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1500"/>
              <a:t>What is your </a:t>
            </a:r>
            <a:r>
              <a:rPr b="1" lang="en" sz="1500"/>
              <a:t>t</a:t>
            </a:r>
            <a:r>
              <a:rPr b="1" lang="en" sz="1500"/>
              <a:t>eaching philosophy</a:t>
            </a:r>
            <a:r>
              <a:rPr lang="en" sz="1500"/>
              <a:t> of working with struggling students?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1500"/>
              <a:t>What are particular challenges with </a:t>
            </a:r>
            <a:r>
              <a:rPr b="1" lang="en" sz="1500"/>
              <a:t>promoting diversity</a:t>
            </a:r>
            <a:r>
              <a:rPr lang="en" sz="1500"/>
              <a:t> in your discipline?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1500"/>
              <a:t>What drew you to this position? And UMBC?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1500"/>
              <a:t>How do you see yourself contributing to this position, to the department and to the institute as a </a:t>
            </a:r>
            <a:r>
              <a:rPr lang="en" sz="1500"/>
              <a:t>whole</a:t>
            </a:r>
            <a:r>
              <a:rPr lang="en" sz="1500"/>
              <a:t>?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66" name="Google Shape;166;p27"/>
          <p:cNvSpPr txBox="1"/>
          <p:nvPr>
            <p:ph type="title"/>
          </p:nvPr>
        </p:nvSpPr>
        <p:spPr>
          <a:xfrm>
            <a:off x="0" y="1477500"/>
            <a:ext cx="4545000" cy="21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Examples of Core Questions</a:t>
            </a:r>
            <a:endParaRPr b="1" sz="4400"/>
          </a:p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200"/>
              <a:t>A Welcoming Virtual Introduction</a:t>
            </a:r>
            <a:endParaRPr sz="3200"/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161250" y="1346275"/>
            <a:ext cx="6800400" cy="3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Make all candidates feel welcome and comfortable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Personal introductions and pronouns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Remind participants to turn on camera and update name/pronouns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Leave time for interviewee to ask questions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200"/>
          </a:p>
        </p:txBody>
      </p:sp>
      <p:sp>
        <p:nvSpPr>
          <p:cNvPr id="174" name="Google Shape;17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5330700" y="2224725"/>
            <a:ext cx="3813300" cy="20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57525" y="1352100"/>
            <a:ext cx="4499100" cy="243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On-Campus </a:t>
            </a:r>
            <a:endParaRPr b="1" sz="4400"/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Visits</a:t>
            </a:r>
            <a:endParaRPr b="1" sz="4400"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900" y="276174"/>
            <a:ext cx="3193251" cy="212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6225" y="2277700"/>
            <a:ext cx="3576220" cy="238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166225" y="2180575"/>
            <a:ext cx="4378800" cy="7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Break Out </a:t>
            </a:r>
            <a:endParaRPr b="1" sz="4400"/>
          </a:p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30"/>
          <p:cNvSpPr txBox="1"/>
          <p:nvPr>
            <p:ph idx="2" type="body"/>
          </p:nvPr>
        </p:nvSpPr>
        <p:spPr>
          <a:xfrm>
            <a:off x="4844325" y="92050"/>
            <a:ext cx="3989700" cy="49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From either position: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What is the worst interviewing practice/instance have you seen?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What is the best? </a:t>
            </a:r>
            <a:endParaRPr sz="2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311700" y="572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3200"/>
              <a:t>Planning </a:t>
            </a:r>
            <a:r>
              <a:rPr b="1" i="1" lang="en" sz="3200"/>
              <a:t>with</a:t>
            </a:r>
            <a:r>
              <a:rPr b="1" lang="en" sz="3200"/>
              <a:t> the Candidate</a:t>
            </a:r>
            <a:r>
              <a:rPr b="1" lang="en" sz="3200"/>
              <a:t> </a:t>
            </a:r>
            <a:endParaRPr b="1" sz="3200"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311700" y="14614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Initial questions for the candidate: 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Airline/train and hotel preferences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Dietary preferences/restrictions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Transportation preferences/needs  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Getting around campus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Presentation needs/preferences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Meetings with campus affinity groups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7" name="Google Shape;19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311700" y="572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3200"/>
              <a:t>Planning in the Department: Logistics </a:t>
            </a:r>
            <a:endParaRPr b="1" sz="3200"/>
          </a:p>
        </p:txBody>
      </p:sp>
      <p:sp>
        <p:nvSpPr>
          <p:cNvPr id="203" name="Google Shape;203;p32"/>
          <p:cNvSpPr txBox="1"/>
          <p:nvPr>
            <p:ph idx="1" type="body"/>
          </p:nvPr>
        </p:nvSpPr>
        <p:spPr>
          <a:xfrm>
            <a:off x="311700" y="1449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Pay expenses up front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Consider contingencies for internal candidates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Location accessibility of meetings/events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Aesthetic</a:t>
            </a:r>
            <a:r>
              <a:rPr lang="en" sz="2600"/>
              <a:t> of spaces 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600"/>
          </a:p>
        </p:txBody>
      </p:sp>
      <p:sp>
        <p:nvSpPr>
          <p:cNvPr id="204" name="Google Shape;20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311700" y="572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3200"/>
              <a:t>Planning in the Department: </a:t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3200"/>
              <a:t>People Management</a:t>
            </a:r>
            <a:r>
              <a:rPr lang="en" sz="3600"/>
              <a:t> </a:t>
            </a:r>
            <a:endParaRPr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For </a:t>
            </a:r>
            <a:r>
              <a:rPr i="1" lang="en" sz="2600"/>
              <a:t>anyone</a:t>
            </a:r>
            <a:r>
              <a:rPr lang="en" sz="2600"/>
              <a:t> that is interviewing or meeting the candidate: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Candidate and position </a:t>
            </a:r>
            <a:r>
              <a:rPr lang="en" sz="1800"/>
              <a:t>information</a:t>
            </a:r>
            <a:r>
              <a:rPr lang="en" sz="1800"/>
              <a:t> as appropriate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Questions not to ask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Ideas of questions to ask or topics to discuss, if nee</a:t>
            </a:r>
            <a:r>
              <a:rPr lang="en" sz="1800"/>
              <a:t>ded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Clear expectations and manner of getting feedback on candidate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1" name="Google Shape;21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311700" y="572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3200"/>
              <a:t>Planning in the Department: Agenda </a:t>
            </a:r>
            <a:endParaRPr b="1" sz="3200"/>
          </a:p>
        </p:txBody>
      </p:sp>
      <p:sp>
        <p:nvSpPr>
          <p:cNvPr id="217" name="Google Shape;217;p34"/>
          <p:cNvSpPr txBox="1"/>
          <p:nvPr>
            <p:ph idx="1" type="body"/>
          </p:nvPr>
        </p:nvSpPr>
        <p:spPr>
          <a:xfrm>
            <a:off x="311700" y="1415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More information, not less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Provide brief </a:t>
            </a:r>
            <a:r>
              <a:rPr lang="en" sz="2600"/>
              <a:t>information</a:t>
            </a:r>
            <a:r>
              <a:rPr lang="en" sz="2600"/>
              <a:t> on people, their role, and purpose of that part of the interview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Name of escorts, pick up, and meal guests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Built in down time and walking time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600"/>
          </a:p>
        </p:txBody>
      </p:sp>
      <p:sp>
        <p:nvSpPr>
          <p:cNvPr id="218" name="Google Shape;21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80450"/>
            <a:ext cx="9144000" cy="6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type="title"/>
          </p:nvPr>
        </p:nvSpPr>
        <p:spPr>
          <a:xfrm>
            <a:off x="44350" y="649750"/>
            <a:ext cx="90996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</a:pPr>
            <a:r>
              <a:rPr b="1" lang="en" sz="2500"/>
              <a:t>STRIDE</a:t>
            </a:r>
            <a:endParaRPr b="1"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250"/>
              <a:buFont typeface="Avenir"/>
              <a:buNone/>
            </a:pPr>
            <a:r>
              <a:rPr b="1" lang="en" sz="1900"/>
              <a:t>UMBC Committee on Strategies and Tactics for Recruiting to Increase Diversity and Excellence</a:t>
            </a:r>
            <a:r>
              <a:rPr b="1" lang="en" sz="1400"/>
              <a:t> </a:t>
            </a:r>
            <a:endParaRPr b="1" sz="2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4294967295" type="subTitle"/>
          </p:nvPr>
        </p:nvSpPr>
        <p:spPr>
          <a:xfrm>
            <a:off x="311700" y="1736650"/>
            <a:ext cx="8520600" cy="23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STRIDE fellows provide faculty </a:t>
            </a:r>
            <a:r>
              <a:rPr b="1" lang="en"/>
              <a:t>peer education</a:t>
            </a:r>
            <a:r>
              <a:rPr lang="en"/>
              <a:t> supporting search committees and departments/programs to recruit, retain, and promote diverse faculty and foster more inclusive and equitable academic spaces for faculty.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 peer education resource, </a:t>
            </a:r>
            <a:r>
              <a:rPr lang="en" u="sng">
                <a:solidFill>
                  <a:schemeClr val="hlink"/>
                </a:solidFill>
                <a:hlinkClick r:id="rId4"/>
              </a:rPr>
              <a:t>the UMBC STRIDE Committee</a:t>
            </a:r>
            <a:r>
              <a:rPr lang="en"/>
              <a:t> does not create or enforce institutional policy or approve faculty searches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311700" y="572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3200"/>
              <a:t>Planning in the Department: </a:t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3200"/>
              <a:t>Hospitality Considerations </a:t>
            </a:r>
            <a:endParaRPr b="1" sz="2400"/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311700" y="15879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Offer water/coffee/tea throughout the visit</a:t>
            </a:r>
            <a:endParaRPr sz="2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If space, have a candidate only space</a:t>
            </a:r>
            <a:endParaRPr sz="2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Break before talk</a:t>
            </a:r>
            <a:endParaRPr sz="2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Comfort at meals and rethinking one-on-ones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600"/>
          </a:p>
        </p:txBody>
      </p:sp>
      <p:sp>
        <p:nvSpPr>
          <p:cNvPr id="225" name="Google Shape;22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200"/>
              <a:t>During the Interview</a:t>
            </a:r>
            <a:endParaRPr b="1" sz="2200"/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403189" y="1636100"/>
            <a:ext cx="8337600" cy="3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Intro and outro meetings with candidate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Give candidates your attention and remind others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Be prepared for allyship, if needed</a:t>
            </a:r>
            <a:endParaRPr sz="2600"/>
          </a:p>
          <a:p>
            <a:pPr indent="0" lvl="1" marL="5969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6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" sz="2600">
                <a:solidFill>
                  <a:srgbClr val="000000"/>
                </a:solidFill>
              </a:rPr>
            </a:br>
            <a:endParaRPr sz="26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600"/>
              <a:t>	</a:t>
            </a:r>
            <a:endParaRPr sz="2600"/>
          </a:p>
        </p:txBody>
      </p:sp>
      <p:sp>
        <p:nvSpPr>
          <p:cNvPr id="232" name="Google Shape;23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type="title"/>
          </p:nvPr>
        </p:nvSpPr>
        <p:spPr>
          <a:xfrm>
            <a:off x="311700" y="572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3200"/>
              <a:t>Idea: Information Packet</a:t>
            </a:r>
            <a:r>
              <a:rPr b="1" lang="en" sz="3200"/>
              <a:t> </a:t>
            </a:r>
            <a:endParaRPr b="1" sz="3200"/>
          </a:p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Circumvent questions that candidate may not want to ask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In the packet: </a:t>
            </a:r>
            <a:endParaRPr sz="26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University information and highlights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Department </a:t>
            </a:r>
            <a:r>
              <a:rPr lang="en" sz="1800"/>
              <a:t>information</a:t>
            </a:r>
            <a:r>
              <a:rPr lang="en" sz="1800"/>
              <a:t> and highlights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Info on employee benefits and policies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Letter from STRIDE 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DEIA efforts on campus, including faculty development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Affinity groups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Child-care and work-life balance efforts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Community highlights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9" name="Google Shape;23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311700" y="572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3200"/>
              <a:t>What To Ask and Not Ask</a:t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3200"/>
              <a:t>During Interviews </a:t>
            </a:r>
            <a:endParaRPr b="1" sz="2400"/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311700" y="17836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General Guidelines: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Ask questions that are relevant to performing the job</a:t>
            </a:r>
            <a:endParaRPr sz="16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Strive for consistency (asking similar questions to all applicants)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If you are uncertain whether a question is OK, don’t ask it</a:t>
            </a:r>
            <a:endParaRPr sz="16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Maintain personal space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6" name="Google Shape;24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52" name="Google Shape;252;p39"/>
          <p:cNvGraphicFramePr/>
          <p:nvPr/>
        </p:nvGraphicFramePr>
        <p:xfrm>
          <a:off x="376226" y="1029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{AF8104C8-5243-4947-8A65-F3D14C833107}</a:tableStyleId>
              </a:tblPr>
              <a:tblGrid>
                <a:gridCol w="2790825"/>
                <a:gridCol w="2800350"/>
                <a:gridCol w="280035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TOPIC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INAPPROPRIATE  QUESTIONS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EXAMPLE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Marital Status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Re: spouse or lack thereof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What does your wife do?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(Umm - Actually,  I have a husband.)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Family Status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Children, childcare, etc.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Do you have kids?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 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Age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Any inquiry about age.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What year did you graduate from high school?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National Origin, Race, Religion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Any inquiry about race, nationality, religion.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Where were your parents from?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Gender or Sexual Orientation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Any inquiry about gender or sexual orientation. 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 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 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Disability Status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Any inquiries about physical and mental health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Will your disability affect your teaching? 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3" name="Google Shape;253;p39"/>
          <p:cNvSpPr txBox="1"/>
          <p:nvPr>
            <p:ph type="title"/>
          </p:nvPr>
        </p:nvSpPr>
        <p:spPr>
          <a:xfrm>
            <a:off x="311700" y="525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"/>
              <a:t>What Not to Ask</a:t>
            </a:r>
            <a:r>
              <a:rPr b="1" lang="en"/>
              <a:t>   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500"/>
          </a:p>
        </p:txBody>
      </p:sp>
      <p:sp>
        <p:nvSpPr>
          <p:cNvPr id="254" name="Google Shape;254;p39"/>
          <p:cNvSpPr txBox="1"/>
          <p:nvPr/>
        </p:nvSpPr>
        <p:spPr>
          <a:xfrm>
            <a:off x="376225" y="4851500"/>
            <a:ext cx="749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A86E8"/>
                </a:solidFill>
              </a:rPr>
              <a:t>https://umbc.app.box.com/v/interviewqguidelinesPDF</a:t>
            </a:r>
            <a:endParaRPr sz="6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200"/>
              <a:t>After the Interview</a:t>
            </a:r>
            <a:br>
              <a:rPr b="1" lang="en" sz="3200">
                <a:solidFill>
                  <a:srgbClr val="000000"/>
                </a:solidFill>
              </a:rPr>
            </a:br>
            <a:br>
              <a:rPr b="1" lang="en" sz="3200">
                <a:solidFill>
                  <a:srgbClr val="000000"/>
                </a:solidFill>
              </a:rPr>
            </a:br>
            <a:endParaRPr b="1" sz="3200"/>
          </a:p>
        </p:txBody>
      </p:sp>
      <p:sp>
        <p:nvSpPr>
          <p:cNvPr id="260" name="Google Shape;260;p40"/>
          <p:cNvSpPr txBox="1"/>
          <p:nvPr>
            <p:ph idx="1" type="body"/>
          </p:nvPr>
        </p:nvSpPr>
        <p:spPr>
          <a:xfrm>
            <a:off x="403189" y="1153400"/>
            <a:ext cx="8337600" cy="3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Meet with search committee as soon as possible after the completion of each visit</a:t>
            </a:r>
            <a:endParaRPr sz="17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Review candidate based on agreed upon rubric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After all interviews, meet to discuss and compare candidates</a:t>
            </a:r>
            <a:endParaRPr sz="17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Ensure you are following the agreed upon rubric for the position</a:t>
            </a:r>
            <a:endParaRPr/>
          </a:p>
          <a:p>
            <a:pPr indent="-317500" lvl="1" marL="9144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Follow your agreed-upon process for making hiring decision and your evaluation criteria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only job specific attributes to evaluate strengths and weakness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 able to defend every decision with criteria 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Communicate with successful and unsuccessful candidates in a timely manner</a:t>
            </a:r>
            <a:endParaRPr sz="17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Decide how to proceed if top candidate declines the offer</a:t>
            </a:r>
            <a:endParaRPr sz="17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"/>
            </a:b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261" name="Google Shape;26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>
            <p:ph type="title"/>
          </p:nvPr>
        </p:nvSpPr>
        <p:spPr>
          <a:xfrm>
            <a:off x="311700" y="572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3200"/>
              <a:t>Guiding Principle</a:t>
            </a:r>
            <a:endParaRPr b="1" sz="3200"/>
          </a:p>
        </p:txBody>
      </p:sp>
      <p:sp>
        <p:nvSpPr>
          <p:cNvPr id="267" name="Google Shape;267;p41"/>
          <p:cNvSpPr txBox="1"/>
          <p:nvPr>
            <p:ph idx="1" type="body"/>
          </p:nvPr>
        </p:nvSpPr>
        <p:spPr>
          <a:xfrm>
            <a:off x="311700" y="1288750"/>
            <a:ext cx="8520600" cy="39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The on-campus visit is a two-way interviewing process. Candidates are also interviewing us. </a:t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Show them that you will make great colleagues!</a:t>
            </a:r>
            <a:endParaRPr sz="2800"/>
          </a:p>
        </p:txBody>
      </p:sp>
      <p:sp>
        <p:nvSpPr>
          <p:cNvPr id="268" name="Google Shape;26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Just-in-Time Consultations (Q&amp;A)</a:t>
            </a:r>
            <a:endParaRPr b="1" sz="3200"/>
          </a:p>
        </p:txBody>
      </p:sp>
      <p:sp>
        <p:nvSpPr>
          <p:cNvPr id="274" name="Google Shape;274;p42"/>
          <p:cNvSpPr txBox="1"/>
          <p:nvPr>
            <p:ph idx="1" type="body"/>
          </p:nvPr>
        </p:nvSpPr>
        <p:spPr>
          <a:xfrm>
            <a:off x="5505150" y="1617350"/>
            <a:ext cx="3585300" cy="24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For those interested: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Please stay for informal Q&amp;A and discussion about your interview process.  </a:t>
            </a:r>
            <a:endParaRPr sz="2200"/>
          </a:p>
        </p:txBody>
      </p:sp>
      <p:sp>
        <p:nvSpPr>
          <p:cNvPr id="275" name="Google Shape;27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Google Shape;27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4850"/>
            <a:ext cx="5240023" cy="349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53850" y="709550"/>
            <a:ext cx="90363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250"/>
              <a:buFont typeface="Avenir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UMBC 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Committee on Strategies and Tactics for Recruiting to Increase Diversity and Excellence (STRIDE)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1190375" y="1447600"/>
            <a:ext cx="19173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Lisa Kelly</a:t>
            </a:r>
            <a:endParaRPr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Professor</a:t>
            </a:r>
            <a:endParaRPr sz="1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C</a:t>
            </a:r>
            <a:r>
              <a:rPr lang="en">
                <a:solidFill>
                  <a:schemeClr val="dk1"/>
                </a:solidFill>
              </a:rPr>
              <a:t>hemistry</a:t>
            </a:r>
            <a:r>
              <a:rPr lang="en" sz="1400">
                <a:solidFill>
                  <a:schemeClr val="dk1"/>
                </a:solidFill>
              </a:rPr>
              <a:t>    </a:t>
            </a:r>
            <a:endParaRPr sz="1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and </a:t>
            </a:r>
            <a:r>
              <a:rPr lang="en">
                <a:solidFill>
                  <a:schemeClr val="dk1"/>
                </a:solidFill>
              </a:rPr>
              <a:t>Biochemistry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1246974" y="3074050"/>
            <a:ext cx="1524900" cy="1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Rachel Brewster</a:t>
            </a:r>
            <a:endParaRPr b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Professor </a:t>
            </a:r>
            <a:endParaRPr sz="14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Biological Sciences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4126888" y="1308400"/>
            <a:ext cx="1733100" cy="1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Lauren Edwards</a:t>
            </a:r>
            <a:endParaRPr b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Associate Professor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Policy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4325499" y="2874275"/>
            <a:ext cx="13359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John Schumacher</a:t>
            </a:r>
            <a:endParaRPr b="1"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Professor</a:t>
            </a:r>
            <a:endParaRPr sz="1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Sociology, Anthropology, and Public Health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7285290" y="1308392"/>
            <a:ext cx="14400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Tim Topoleski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Professor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Mechanical Engineering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80450"/>
            <a:ext cx="9144000" cy="6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301" y="3074049"/>
            <a:ext cx="1021719" cy="13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4362" y="1301748"/>
            <a:ext cx="1260900" cy="14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5775" y="1301744"/>
            <a:ext cx="1021725" cy="154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00" y="1400187"/>
            <a:ext cx="1260900" cy="145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8">
            <a:alphaModFix/>
          </a:blip>
          <a:srcRect b="-7060" l="4390" r="-4390" t="7060"/>
          <a:stretch/>
        </p:blipFill>
        <p:spPr>
          <a:xfrm>
            <a:off x="3025775" y="3007308"/>
            <a:ext cx="1177250" cy="156966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8553450" y="4738608"/>
            <a:ext cx="590700" cy="40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131725" y="1472850"/>
            <a:ext cx="4045200" cy="6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Poll: </a:t>
            </a:r>
            <a:endParaRPr b="1" sz="3200"/>
          </a:p>
        </p:txBody>
      </p:sp>
      <p:sp>
        <p:nvSpPr>
          <p:cNvPr id="105" name="Google Shape;105;p19"/>
          <p:cNvSpPr txBox="1"/>
          <p:nvPr>
            <p:ph idx="1" type="subTitle"/>
          </p:nvPr>
        </p:nvSpPr>
        <p:spPr>
          <a:xfrm>
            <a:off x="131725" y="22737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Have you experienced a failed search? </a:t>
            </a:r>
            <a:endParaRPr sz="2600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925" y="945700"/>
            <a:ext cx="4872202" cy="32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572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3600"/>
              <a:t>Guiding Principle</a:t>
            </a:r>
            <a:endParaRPr b="1"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7836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The on-campus visit is a two-way interviewing process. </a:t>
            </a:r>
            <a:r>
              <a:rPr lang="en" sz="2800"/>
              <a:t>Candidates are also interviewing us. </a:t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Show them that you will make great colleagues!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80450"/>
            <a:ext cx="9144000" cy="6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>
            <p:ph type="title"/>
          </p:nvPr>
        </p:nvSpPr>
        <p:spPr>
          <a:xfrm>
            <a:off x="242500" y="1647575"/>
            <a:ext cx="4045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4300"/>
              <a:t>Conversation Goals</a:t>
            </a:r>
            <a:endParaRPr b="1" sz="4300"/>
          </a:p>
          <a:p>
            <a:pPr indent="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>
            <p:ph idx="2" type="body"/>
          </p:nvPr>
        </p:nvSpPr>
        <p:spPr>
          <a:xfrm>
            <a:off x="4939500" y="586625"/>
            <a:ext cx="4153800" cy="38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Make virtual interviews purposeful and welcoming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Plan for great on-campus visits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Gathering useful feedback post-visit that aids in better decision-making</a:t>
            </a:r>
            <a:r>
              <a:rPr lang="en"/>
              <a:t> </a:t>
            </a:r>
            <a:endParaRPr/>
          </a:p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127400" y="13322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The First Interview</a:t>
            </a:r>
            <a:endParaRPr b="1" sz="4400"/>
          </a:p>
        </p:txBody>
      </p:sp>
      <p:sp>
        <p:nvSpPr>
          <p:cNvPr id="128" name="Google Shape;128;p22"/>
          <p:cNvSpPr txBox="1"/>
          <p:nvPr>
            <p:ph idx="1" type="subTitle"/>
          </p:nvPr>
        </p:nvSpPr>
        <p:spPr>
          <a:xfrm>
            <a:off x="127400" y="28745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Phone or Virtual</a:t>
            </a:r>
            <a:endParaRPr sz="2600"/>
          </a:p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700" y="1033873"/>
            <a:ext cx="4610026" cy="307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166225" y="2180575"/>
            <a:ext cx="4378800" cy="7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Break Out </a:t>
            </a:r>
            <a:endParaRPr b="1" sz="4400"/>
          </a:p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What is the purpose of this stage of the process?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What are the goals of these interviews? 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200"/>
              <a:t>Virtual Interview Planning/Preparation</a:t>
            </a:r>
            <a:endParaRPr b="1"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sz="2200"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118950" y="1060950"/>
            <a:ext cx="8906100" cy="3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Articulate goals with committee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Develop </a:t>
            </a:r>
            <a:r>
              <a:rPr b="1" lang="en" sz="1600"/>
              <a:t>core set of questions</a:t>
            </a:r>
            <a:r>
              <a:rPr lang="en" sz="1600"/>
              <a:t> for candidates</a:t>
            </a:r>
            <a:endParaRPr sz="16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Decide who will ask what questions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Set time for each question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Information for Candidate - logistics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Technical Issues</a:t>
            </a:r>
            <a:endParaRPr sz="16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Short pre-meeting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Time zone differences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Inclusion in pre-meeting</a:t>
            </a:r>
            <a:endParaRPr sz="16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Point out closed captioning (CC)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Ask if there is anything we can provide/facilitate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Develop plan for evaluation </a:t>
            </a:r>
            <a:endParaRPr sz="1600"/>
          </a:p>
          <a:p>
            <a:pPr indent="0" lvl="2" marL="1028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