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998ED9-FBAD-4044-8F86-3E99A5367D69}">
  <a:tblStyle styleId="{AC998ED9-FBAD-4044-8F86-3E99A5367D6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5f2454d5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5f2454d5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95997cf45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95997cf45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95997cf45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95997cf45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86c8e72e98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86c8e72e98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983cc8fbe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983cc8fbe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8dd3c8ff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8dd3c8ff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8dd3c8ff4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8dd3c8ff4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867d668cd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867d668cd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867d668cd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867d668cd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88160882dd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88160882dd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85f01c6a20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g285f01c6a2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88160882dd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88160882dd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88160882dd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88160882dd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88160882dd_2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88160882dd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86c8e72e98_4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86c8e72e98_4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822daf9bb4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822daf9bb4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822daf9bb4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822daf9bb4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86c8e72e98_4_1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86c8e72e98_4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867d668c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867d668c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22daf9bb4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822daf9bb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86171247c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86171247c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6c8e72e9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86c8e72e9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822daf9bb4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822daf9bb4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 name="Google Shape;14;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3" name="Shape 53"/>
        <p:cNvGrpSpPr/>
        <p:nvPr/>
      </p:nvGrpSpPr>
      <p:grpSpPr>
        <a:xfrm>
          <a:off x="0" y="0"/>
          <a:ext cx="0" cy="0"/>
          <a:chOff x="0" y="0"/>
          <a:chExt cx="0" cy="0"/>
        </a:xfrm>
      </p:grpSpPr>
      <p:sp>
        <p:nvSpPr>
          <p:cNvPr id="54" name="Google Shape;54;p13"/>
          <p:cNvSpPr txBox="1"/>
          <p:nvPr>
            <p:ph type="title"/>
          </p:nvPr>
        </p:nvSpPr>
        <p:spPr>
          <a:xfrm>
            <a:off x="457200" y="451478"/>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 type="body"/>
          </p:nvPr>
        </p:nvSpPr>
        <p:spPr>
          <a:xfrm>
            <a:off x="457200" y="1447278"/>
            <a:ext cx="8229600" cy="31473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56" name="Google Shape;56;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 name="Google Shape;57;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p13"/>
          <p:cNvSpPr txBox="1"/>
          <p:nvPr>
            <p:ph idx="12" type="sldNum"/>
          </p:nvPr>
        </p:nvSpPr>
        <p:spPr>
          <a:xfrm>
            <a:off x="7072563" y="4767263"/>
            <a:ext cx="1095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9" name="Shape 59"/>
        <p:cNvGrpSpPr/>
        <p:nvPr/>
      </p:nvGrpSpPr>
      <p:grpSpPr>
        <a:xfrm>
          <a:off x="0" y="0"/>
          <a:ext cx="0" cy="0"/>
          <a:chOff x="0" y="0"/>
          <a:chExt cx="0" cy="0"/>
        </a:xfrm>
      </p:grpSpPr>
      <p:sp>
        <p:nvSpPr>
          <p:cNvPr id="60" name="Google Shape;60;p14"/>
          <p:cNvSpPr txBox="1"/>
          <p:nvPr>
            <p:ph type="title"/>
          </p:nvPr>
        </p:nvSpPr>
        <p:spPr>
          <a:xfrm>
            <a:off x="357051" y="273844"/>
            <a:ext cx="8419500" cy="3618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rgbClr val="307FAE"/>
              </a:buClr>
              <a:buSzPts val="2500"/>
              <a:buFont typeface="Avenir"/>
              <a:buNone/>
              <a:defRPr b="0" i="0" sz="2500" u="none" cap="none" strike="noStrike">
                <a:solidFill>
                  <a:srgbClr val="307FAE"/>
                </a:solidFill>
                <a:latin typeface="Avenir"/>
                <a:ea typeface="Avenir"/>
                <a:cs typeface="Avenir"/>
                <a:sym typeface="Avenir"/>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61" name="Google Shape;61;p14"/>
          <p:cNvSpPr txBox="1"/>
          <p:nvPr>
            <p:ph idx="1" type="body"/>
          </p:nvPr>
        </p:nvSpPr>
        <p:spPr>
          <a:xfrm>
            <a:off x="357188" y="635000"/>
            <a:ext cx="8419500" cy="366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750"/>
              </a:spcBef>
              <a:spcAft>
                <a:spcPts val="0"/>
              </a:spcAft>
              <a:buClr>
                <a:srgbClr val="757070"/>
              </a:buClr>
              <a:buSzPts val="1800"/>
              <a:buFont typeface="Arial"/>
              <a:buNone/>
              <a:defRPr b="0" i="0" sz="1800" u="none" cap="none" strike="noStrike">
                <a:solidFill>
                  <a:srgbClr val="757070"/>
                </a:solidFill>
                <a:latin typeface="Avenir"/>
                <a:ea typeface="Avenir"/>
                <a:cs typeface="Avenir"/>
                <a:sym typeface="Avenir"/>
              </a:defRPr>
            </a:lvl1pPr>
            <a:lvl2pPr indent="-228600" lvl="1" marL="914400" marR="0" rtl="0" algn="l">
              <a:lnSpc>
                <a:spcPct val="90000"/>
              </a:lnSpc>
              <a:spcBef>
                <a:spcPts val="375"/>
              </a:spcBef>
              <a:spcAft>
                <a:spcPts val="0"/>
              </a:spcAft>
              <a:buClr>
                <a:srgbClr val="757070"/>
              </a:buClr>
              <a:buSzPts val="1400"/>
              <a:buFont typeface="Arial"/>
              <a:buNone/>
              <a:defRPr b="0" i="0" sz="1400" u="none" cap="none" strike="noStrike">
                <a:solidFill>
                  <a:srgbClr val="757070"/>
                </a:solidFill>
                <a:latin typeface="Avenir"/>
                <a:ea typeface="Avenir"/>
                <a:cs typeface="Avenir"/>
                <a:sym typeface="Avenir"/>
              </a:defRPr>
            </a:lvl2pPr>
            <a:lvl3pPr indent="-299719" lvl="2" marL="1371600" marR="0" rtl="0" algn="l">
              <a:lnSpc>
                <a:spcPct val="90000"/>
              </a:lnSpc>
              <a:spcBef>
                <a:spcPts val="375"/>
              </a:spcBef>
              <a:spcAft>
                <a:spcPts val="0"/>
              </a:spcAft>
              <a:buClr>
                <a:srgbClr val="307FAE"/>
              </a:buClr>
              <a:buSzPts val="1120"/>
              <a:buFont typeface="Merriweather Sans"/>
              <a:buChar char="►"/>
              <a:defRPr b="0" i="0" sz="1400" u="none" cap="none" strike="noStrike">
                <a:solidFill>
                  <a:srgbClr val="757070"/>
                </a:solidFill>
                <a:latin typeface="Avenir"/>
                <a:ea typeface="Avenir"/>
                <a:cs typeface="Avenir"/>
                <a:sym typeface="Avenir"/>
              </a:defRPr>
            </a:lvl3pPr>
            <a:lvl4pPr indent="-289560" lvl="3" marL="1828800" marR="0" rtl="0" algn="l">
              <a:lnSpc>
                <a:spcPct val="90000"/>
              </a:lnSpc>
              <a:spcBef>
                <a:spcPts val="375"/>
              </a:spcBef>
              <a:spcAft>
                <a:spcPts val="0"/>
              </a:spcAft>
              <a:buClr>
                <a:srgbClr val="307FAE"/>
              </a:buClr>
              <a:buSzPts val="960"/>
              <a:buFont typeface="Merriweather Sans"/>
              <a:buChar char="►"/>
              <a:defRPr b="0" i="0" sz="1200" u="none" cap="none" strike="noStrike">
                <a:solidFill>
                  <a:srgbClr val="757070"/>
                </a:solidFill>
                <a:latin typeface="Avenir"/>
                <a:ea typeface="Avenir"/>
                <a:cs typeface="Avenir"/>
                <a:sym typeface="Avenir"/>
              </a:defRPr>
            </a:lvl4pPr>
            <a:lvl5pPr indent="-289560" lvl="4" marL="2286000" marR="0" rtl="0" algn="l">
              <a:lnSpc>
                <a:spcPct val="90000"/>
              </a:lnSpc>
              <a:spcBef>
                <a:spcPts val="375"/>
              </a:spcBef>
              <a:spcAft>
                <a:spcPts val="0"/>
              </a:spcAft>
              <a:buClr>
                <a:srgbClr val="307FAE"/>
              </a:buClr>
              <a:buSzPts val="960"/>
              <a:buFont typeface="Merriweather Sans"/>
              <a:buChar char="►"/>
              <a:defRPr b="0" i="0" sz="1200" u="none" cap="none" strike="noStrike">
                <a:solidFill>
                  <a:srgbClr val="757070"/>
                </a:solidFill>
                <a:latin typeface="Avenir"/>
                <a:ea typeface="Avenir"/>
                <a:cs typeface="Avenir"/>
                <a:sym typeface="Avenir"/>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8553450" y="4738608"/>
            <a:ext cx="590700" cy="4050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100">
                <a:solidFill>
                  <a:schemeClr val="accent1"/>
                </a:solidFill>
                <a:latin typeface="Avenir"/>
                <a:ea typeface="Avenir"/>
                <a:cs typeface="Avenir"/>
                <a:sym typeface="Avenir"/>
              </a:defRPr>
            </a:lvl1pPr>
            <a:lvl2pPr indent="0" lvl="1" marL="0" marR="0" rtl="0" algn="ctr">
              <a:spcBef>
                <a:spcPts val="0"/>
              </a:spcBef>
              <a:buNone/>
              <a:defRPr sz="1100">
                <a:solidFill>
                  <a:schemeClr val="accent1"/>
                </a:solidFill>
                <a:latin typeface="Avenir"/>
                <a:ea typeface="Avenir"/>
                <a:cs typeface="Avenir"/>
                <a:sym typeface="Avenir"/>
              </a:defRPr>
            </a:lvl2pPr>
            <a:lvl3pPr indent="0" lvl="2" marL="0" marR="0" rtl="0" algn="ctr">
              <a:spcBef>
                <a:spcPts val="0"/>
              </a:spcBef>
              <a:buNone/>
              <a:defRPr sz="1100">
                <a:solidFill>
                  <a:schemeClr val="accent1"/>
                </a:solidFill>
                <a:latin typeface="Avenir"/>
                <a:ea typeface="Avenir"/>
                <a:cs typeface="Avenir"/>
                <a:sym typeface="Avenir"/>
              </a:defRPr>
            </a:lvl3pPr>
            <a:lvl4pPr indent="0" lvl="3" marL="0" marR="0" rtl="0" algn="ctr">
              <a:spcBef>
                <a:spcPts val="0"/>
              </a:spcBef>
              <a:buNone/>
              <a:defRPr sz="1100">
                <a:solidFill>
                  <a:schemeClr val="accent1"/>
                </a:solidFill>
                <a:latin typeface="Avenir"/>
                <a:ea typeface="Avenir"/>
                <a:cs typeface="Avenir"/>
                <a:sym typeface="Avenir"/>
              </a:defRPr>
            </a:lvl4pPr>
            <a:lvl5pPr indent="0" lvl="4" marL="0" marR="0" rtl="0" algn="ctr">
              <a:spcBef>
                <a:spcPts val="0"/>
              </a:spcBef>
              <a:buNone/>
              <a:defRPr sz="1100">
                <a:solidFill>
                  <a:schemeClr val="accent1"/>
                </a:solidFill>
                <a:latin typeface="Avenir"/>
                <a:ea typeface="Avenir"/>
                <a:cs typeface="Avenir"/>
                <a:sym typeface="Avenir"/>
              </a:defRPr>
            </a:lvl5pPr>
            <a:lvl6pPr indent="0" lvl="5" marL="0" marR="0" rtl="0" algn="ctr">
              <a:spcBef>
                <a:spcPts val="0"/>
              </a:spcBef>
              <a:buNone/>
              <a:defRPr sz="1100">
                <a:solidFill>
                  <a:schemeClr val="accent1"/>
                </a:solidFill>
                <a:latin typeface="Avenir"/>
                <a:ea typeface="Avenir"/>
                <a:cs typeface="Avenir"/>
                <a:sym typeface="Avenir"/>
              </a:defRPr>
            </a:lvl6pPr>
            <a:lvl7pPr indent="0" lvl="6" marL="0" marR="0" rtl="0" algn="ctr">
              <a:spcBef>
                <a:spcPts val="0"/>
              </a:spcBef>
              <a:buNone/>
              <a:defRPr sz="1100">
                <a:solidFill>
                  <a:schemeClr val="accent1"/>
                </a:solidFill>
                <a:latin typeface="Avenir"/>
                <a:ea typeface="Avenir"/>
                <a:cs typeface="Avenir"/>
                <a:sym typeface="Avenir"/>
              </a:defRPr>
            </a:lvl7pPr>
            <a:lvl8pPr indent="0" lvl="7" marL="0" marR="0" rtl="0" algn="ctr">
              <a:spcBef>
                <a:spcPts val="0"/>
              </a:spcBef>
              <a:buNone/>
              <a:defRPr sz="1100">
                <a:solidFill>
                  <a:schemeClr val="accent1"/>
                </a:solidFill>
                <a:latin typeface="Avenir"/>
                <a:ea typeface="Avenir"/>
                <a:cs typeface="Avenir"/>
                <a:sym typeface="Avenir"/>
              </a:defRPr>
            </a:lvl8pPr>
            <a:lvl9pPr indent="0" lvl="8" marL="0" marR="0" rtl="0" algn="ctr">
              <a:spcBef>
                <a:spcPts val="0"/>
              </a:spcBef>
              <a:buNone/>
              <a:defRPr sz="1100">
                <a:solidFill>
                  <a:schemeClr val="accent1"/>
                </a:solidFill>
                <a:latin typeface="Avenir"/>
                <a:ea typeface="Avenir"/>
                <a:cs typeface="Avenir"/>
                <a:sym typeface="Avenir"/>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 name="Shape 20"/>
        <p:cNvGrpSpPr/>
        <p:nvPr/>
      </p:nvGrpSpPr>
      <p:grpSpPr>
        <a:xfrm>
          <a:off x="0" y="0"/>
          <a:ext cx="0" cy="0"/>
          <a:chOff x="0" y="0"/>
          <a:chExt cx="0" cy="0"/>
        </a:xfrm>
      </p:grpSpPr>
      <p:sp>
        <p:nvSpPr>
          <p:cNvPr id="21" name="Google Shape;21;p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3" name="Google Shape;23;p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4" name="Google Shape;24;p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3" name="Google Shape;3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7"/>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9" name="Google Shape;39;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0" name="Google Shape;4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3" name="Google Shape;4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theme" Target="../theme/theme1.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8159445" y="4144200"/>
            <a:ext cx="984551" cy="999300"/>
          </a:xfrm>
          <a:prstGeom prst="rect">
            <a:avLst/>
          </a:prstGeom>
          <a:noFill/>
          <a:ln>
            <a:noFill/>
          </a:ln>
        </p:spPr>
      </p:pic>
      <p:sp>
        <p:nvSpPr>
          <p:cNvPr id="7" name="Google Shape;7;p1"/>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1"/>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 name="Google Shape;10;p1"/>
          <p:cNvPicPr preferRelativeResize="0"/>
          <p:nvPr/>
        </p:nvPicPr>
        <p:blipFill rotWithShape="1">
          <a:blip r:embed="rId2">
            <a:alphaModFix/>
          </a:blip>
          <a:srcRect b="0" l="0" r="0" t="0"/>
          <a:stretch/>
        </p:blipFill>
        <p:spPr>
          <a:xfrm>
            <a:off x="0" y="0"/>
            <a:ext cx="9144000" cy="571500"/>
          </a:xfrm>
          <a:prstGeom prst="rect">
            <a:avLst/>
          </a:prstGeom>
          <a:noFill/>
          <a:ln>
            <a:noFill/>
          </a:ln>
        </p:spPr>
      </p:pic>
      <p:pic>
        <p:nvPicPr>
          <p:cNvPr id="11" name="Google Shape;11;p1"/>
          <p:cNvPicPr preferRelativeResize="0"/>
          <p:nvPr/>
        </p:nvPicPr>
        <p:blipFill rotWithShape="1">
          <a:blip r:embed="rId3">
            <a:alphaModFix/>
          </a:blip>
          <a:srcRect b="0" l="0" r="0" t="0"/>
          <a:stretch/>
        </p:blipFill>
        <p:spPr>
          <a:xfrm>
            <a:off x="388600" y="65336"/>
            <a:ext cx="1913425" cy="4408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ucla.app.box.com/v/sample-EDI-statements" TargetMode="External"/><Relationship Id="rId4" Type="http://schemas.openxmlformats.org/officeDocument/2006/relationships/hyperlink" Target="https://ucla.app.box.com/v/sample-EDI-statement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oi.org/10.1080/00221546.2023.2168411" TargetMode="External"/><Relationship Id="rId4" Type="http://schemas.openxmlformats.org/officeDocument/2006/relationships/hyperlink" Target="https://doi.org/10.1080/00221546.2023.2168411" TargetMode="External"/><Relationship Id="rId5" Type="http://schemas.openxmlformats.org/officeDocument/2006/relationships/hyperlink" Target="https://doi.org/10.1080/00221546.2023.2168411" TargetMode="External"/><Relationship Id="rId6" Type="http://schemas.openxmlformats.org/officeDocument/2006/relationships/hyperlink" Target="https://doi.org/10.1080/00221546.2023.2168411" TargetMode="External"/><Relationship Id="rId7" Type="http://schemas.openxmlformats.org/officeDocument/2006/relationships/hyperlink" Target="https://doi.org/10.1080/00221546.2023.216841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nature.com/articles/d41586-021-02726-w" TargetMode="External"/><Relationship Id="rId4" Type="http://schemas.openxmlformats.org/officeDocument/2006/relationships/hyperlink" Target="https://www.nature.com/articles/d41586-021-02726-w" TargetMode="External"/><Relationship Id="rId5" Type="http://schemas.openxmlformats.org/officeDocument/2006/relationships/hyperlink" Target="https://www.nature.com/articles/d41586-021-02726-w" TargetMode="External"/><Relationship Id="rId6"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s://facultydiversity.umbc.edu/stride-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docs.google.com/document/d/1vgcmebWFgpRWQUf5uQrR_gDLSS6MdMHtmaKA4HyCdbk/edit?usp=drive_link1vgcmebWFgpRWQUf5uQrR_gDLSS6MdMHtmaKA4HyCdbk/edit" TargetMode="External"/><Relationship Id="rId4" Type="http://schemas.openxmlformats.org/officeDocument/2006/relationships/hyperlink" Target="https://advance.umich.edu/stride-reading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subTitle"/>
          </p:nvPr>
        </p:nvSpPr>
        <p:spPr>
          <a:xfrm>
            <a:off x="199650" y="684725"/>
            <a:ext cx="8520600" cy="2732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300">
                <a:solidFill>
                  <a:srgbClr val="000000"/>
                </a:solidFill>
              </a:rPr>
              <a:t>Best Practices for Evaluating </a:t>
            </a:r>
            <a:r>
              <a:rPr b="1" lang="en" sz="3300">
                <a:solidFill>
                  <a:srgbClr val="000000"/>
                </a:solidFill>
              </a:rPr>
              <a:t>Applications</a:t>
            </a:r>
            <a:endParaRPr b="0" i="0" sz="2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2"/>
              </a:buClr>
              <a:buSzPts val="2800"/>
              <a:buFont typeface="Arial"/>
              <a:buNone/>
            </a:pPr>
            <a:r>
              <a:rPr b="0" i="0" lang="en" sz="1500" u="none" cap="none" strike="noStrike">
                <a:solidFill>
                  <a:srgbClr val="000000"/>
                </a:solidFill>
                <a:latin typeface="Arial"/>
                <a:ea typeface="Arial"/>
                <a:cs typeface="Arial"/>
                <a:sym typeface="Arial"/>
              </a:rPr>
              <a:t>UMBC STRIDE</a:t>
            </a:r>
            <a:endParaRPr sz="2500">
              <a:solidFill>
                <a:srgbClr val="000000"/>
              </a:solidFill>
            </a:endParaRPr>
          </a:p>
          <a:p>
            <a:pPr indent="0" lvl="0" marL="0" rtl="0" algn="ctr">
              <a:lnSpc>
                <a:spcPct val="100000"/>
              </a:lnSpc>
              <a:spcBef>
                <a:spcPts val="0"/>
              </a:spcBef>
              <a:spcAft>
                <a:spcPts val="0"/>
              </a:spcAft>
              <a:buSzPts val="2800"/>
              <a:buNone/>
            </a:pPr>
            <a:r>
              <a:rPr lang="en" sz="1500">
                <a:solidFill>
                  <a:srgbClr val="000000"/>
                </a:solidFill>
              </a:rPr>
              <a:t>Wednesday</a:t>
            </a:r>
            <a:r>
              <a:rPr lang="en" sz="1500">
                <a:solidFill>
                  <a:srgbClr val="000000"/>
                </a:solidFill>
              </a:rPr>
              <a:t>, November 8, 2023</a:t>
            </a:r>
            <a:endParaRPr sz="2500">
              <a:solidFill>
                <a:srgbClr val="000000"/>
              </a:solidFill>
            </a:endParaRPr>
          </a:p>
          <a:p>
            <a:pPr indent="0" lvl="0" marL="0" marR="0" rtl="0" algn="ctr">
              <a:lnSpc>
                <a:spcPct val="100000"/>
              </a:lnSpc>
              <a:spcBef>
                <a:spcPts val="0"/>
              </a:spcBef>
              <a:spcAft>
                <a:spcPts val="0"/>
              </a:spcAft>
              <a:buClr>
                <a:schemeClr val="dk2"/>
              </a:buClr>
              <a:buSzPts val="2800"/>
              <a:buFont typeface="Arial"/>
              <a:buNone/>
            </a:pPr>
            <a:r>
              <a:rPr b="0" i="0" lang="en" sz="1500" u="none" cap="none" strike="noStrike">
                <a:solidFill>
                  <a:srgbClr val="000000"/>
                </a:solidFill>
                <a:latin typeface="Arial"/>
                <a:ea typeface="Arial"/>
                <a:cs typeface="Arial"/>
                <a:sym typeface="Arial"/>
              </a:rPr>
              <a:t>12:00-1:</a:t>
            </a:r>
            <a:r>
              <a:rPr lang="en" sz="1500">
                <a:solidFill>
                  <a:srgbClr val="000000"/>
                </a:solidFill>
              </a:rPr>
              <a:t>0</a:t>
            </a:r>
            <a:r>
              <a:rPr b="0" i="0" lang="en" sz="1500" u="none" cap="none" strike="noStrike">
                <a:solidFill>
                  <a:srgbClr val="000000"/>
                </a:solidFill>
                <a:latin typeface="Arial"/>
                <a:ea typeface="Arial"/>
                <a:cs typeface="Arial"/>
                <a:sym typeface="Arial"/>
              </a:rPr>
              <a:t>0pm</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2"/>
              </a:buClr>
              <a:buSzPts val="2800"/>
              <a:buFont typeface="Arial"/>
              <a:buNone/>
            </a:pPr>
            <a:r>
              <a:rPr lang="en" sz="1500">
                <a:solidFill>
                  <a:srgbClr val="000000"/>
                </a:solidFill>
              </a:rPr>
              <a:t>1:00-1:30pm (optional specific Q&amp;A)</a:t>
            </a:r>
            <a:endParaRPr sz="1500">
              <a:solidFill>
                <a:srgbClr val="000000"/>
              </a:solidFill>
            </a:endParaRPr>
          </a:p>
          <a:p>
            <a:pPr indent="0" lvl="0" marL="0" marR="0" rtl="0" algn="ctr">
              <a:lnSpc>
                <a:spcPct val="100000"/>
              </a:lnSpc>
              <a:spcBef>
                <a:spcPts val="0"/>
              </a:spcBef>
              <a:spcAft>
                <a:spcPts val="0"/>
              </a:spcAft>
              <a:buClr>
                <a:schemeClr val="dk2"/>
              </a:buClr>
              <a:buSzPts val="2800"/>
              <a:buFont typeface="Arial"/>
              <a:buNone/>
            </a:pPr>
            <a:r>
              <a:t/>
            </a:r>
            <a:endParaRPr sz="1300">
              <a:solidFill>
                <a:srgbClr val="000000"/>
              </a:solidFill>
            </a:endParaRPr>
          </a:p>
          <a:p>
            <a:pPr indent="0" lvl="0" marL="0" marR="0" rtl="0" algn="ctr">
              <a:lnSpc>
                <a:spcPct val="100000"/>
              </a:lnSpc>
              <a:spcBef>
                <a:spcPts val="0"/>
              </a:spcBef>
              <a:spcAft>
                <a:spcPts val="0"/>
              </a:spcAft>
              <a:buClr>
                <a:schemeClr val="dk2"/>
              </a:buClr>
              <a:buSzPts val="2800"/>
              <a:buFont typeface="Arial"/>
              <a:buNone/>
            </a:pPr>
            <a:r>
              <a:t/>
            </a:r>
            <a:endParaRPr sz="1300">
              <a:solidFill>
                <a:srgbClr val="000000"/>
              </a:solidFill>
            </a:endParaRPr>
          </a:p>
          <a:p>
            <a:pPr indent="0" lvl="0" marL="0" marR="0" rtl="0" algn="ctr">
              <a:lnSpc>
                <a:spcPct val="100000"/>
              </a:lnSpc>
              <a:spcBef>
                <a:spcPts val="0"/>
              </a:spcBef>
              <a:spcAft>
                <a:spcPts val="0"/>
              </a:spcAft>
              <a:buClr>
                <a:schemeClr val="dk2"/>
              </a:buClr>
              <a:buSzPts val="2800"/>
              <a:buFont typeface="Arial"/>
              <a:buNone/>
            </a:pPr>
            <a:r>
              <a:rPr b="1" lang="en" sz="2200">
                <a:solidFill>
                  <a:srgbClr val="000000"/>
                </a:solidFill>
              </a:rPr>
              <a:t>Next Up:  Best Practices for Interviewing </a:t>
            </a:r>
            <a:endParaRPr b="1" sz="2200">
              <a:solidFill>
                <a:srgbClr val="000000"/>
              </a:solidFill>
            </a:endParaRPr>
          </a:p>
          <a:p>
            <a:pPr indent="0" lvl="0" marL="0" rtl="0" algn="ctr">
              <a:spcBef>
                <a:spcPts val="0"/>
              </a:spcBef>
              <a:spcAft>
                <a:spcPts val="0"/>
              </a:spcAft>
              <a:buClr>
                <a:schemeClr val="dk1"/>
              </a:buClr>
              <a:buSzPts val="2800"/>
              <a:buFont typeface="Arial"/>
              <a:buNone/>
            </a:pPr>
            <a:r>
              <a:rPr lang="en" sz="1400">
                <a:solidFill>
                  <a:schemeClr val="dk1"/>
                </a:solidFill>
              </a:rPr>
              <a:t>Wednesday, November 29, 2023</a:t>
            </a:r>
            <a:endParaRPr sz="2400">
              <a:solidFill>
                <a:schemeClr val="dk1"/>
              </a:solidFill>
            </a:endParaRPr>
          </a:p>
          <a:p>
            <a:pPr indent="0" lvl="0" marL="0" rtl="0" algn="ctr">
              <a:spcBef>
                <a:spcPts val="0"/>
              </a:spcBef>
              <a:spcAft>
                <a:spcPts val="0"/>
              </a:spcAft>
              <a:buClr>
                <a:schemeClr val="dk2"/>
              </a:buClr>
              <a:buSzPts val="2800"/>
              <a:buFont typeface="Arial"/>
              <a:buNone/>
            </a:pPr>
            <a:r>
              <a:rPr lang="en" sz="1400">
                <a:solidFill>
                  <a:schemeClr val="dk1"/>
                </a:solidFill>
              </a:rPr>
              <a:t>12:00-1:00pm</a:t>
            </a:r>
            <a:endParaRPr sz="1400">
              <a:solidFill>
                <a:schemeClr val="dk1"/>
              </a:solidFill>
            </a:endParaRPr>
          </a:p>
          <a:p>
            <a:pPr indent="0" lvl="0" marL="0" rtl="0" algn="ctr">
              <a:spcBef>
                <a:spcPts val="0"/>
              </a:spcBef>
              <a:spcAft>
                <a:spcPts val="0"/>
              </a:spcAft>
              <a:buClr>
                <a:schemeClr val="dk2"/>
              </a:buClr>
              <a:buSzPts val="2800"/>
              <a:buFont typeface="Arial"/>
              <a:buNone/>
            </a:pPr>
            <a:r>
              <a:rPr lang="en" sz="1400">
                <a:solidFill>
                  <a:schemeClr val="dk1"/>
                </a:solidFill>
              </a:rPr>
              <a:t>1:00-1:30pm (optional specific Q&amp;A)</a:t>
            </a:r>
            <a:endParaRPr sz="1400">
              <a:solidFill>
                <a:schemeClr val="dk1"/>
              </a:solidFill>
            </a:endParaRPr>
          </a:p>
          <a:p>
            <a:pPr indent="0" lvl="0" marL="0" rtl="0" algn="ctr">
              <a:spcBef>
                <a:spcPts val="0"/>
              </a:spcBef>
              <a:spcAft>
                <a:spcPts val="0"/>
              </a:spcAft>
              <a:buClr>
                <a:schemeClr val="dk2"/>
              </a:buClr>
              <a:buSzPts val="2800"/>
              <a:buFont typeface="Arial"/>
              <a:buNone/>
            </a:pPr>
            <a:r>
              <a:rPr lang="en" sz="1400">
                <a:solidFill>
                  <a:schemeClr val="dk1"/>
                </a:solidFill>
              </a:rPr>
              <a:t>WebEx</a:t>
            </a:r>
            <a:endParaRPr sz="1400">
              <a:solidFill>
                <a:schemeClr val="dk1"/>
              </a:solidFill>
            </a:endParaRPr>
          </a:p>
          <a:p>
            <a:pPr indent="0" lvl="0" marL="0" rtl="0" algn="ctr">
              <a:spcBef>
                <a:spcPts val="0"/>
              </a:spcBef>
              <a:spcAft>
                <a:spcPts val="0"/>
              </a:spcAft>
              <a:buClr>
                <a:schemeClr val="dk2"/>
              </a:buClr>
              <a:buSzPts val="2800"/>
              <a:buFont typeface="Arial"/>
              <a:buNone/>
            </a:pPr>
            <a:r>
              <a:t/>
            </a:r>
            <a:endParaRPr sz="1400">
              <a:solidFill>
                <a:srgbClr val="000000"/>
              </a:solidFill>
            </a:endParaRPr>
          </a:p>
          <a:p>
            <a:pPr indent="0" lvl="0" marL="0" marR="0" rtl="0" algn="ctr">
              <a:lnSpc>
                <a:spcPct val="100000"/>
              </a:lnSpc>
              <a:spcBef>
                <a:spcPts val="0"/>
              </a:spcBef>
              <a:spcAft>
                <a:spcPts val="0"/>
              </a:spcAft>
              <a:buClr>
                <a:schemeClr val="dk2"/>
              </a:buClr>
              <a:buSzPts val="2800"/>
              <a:buFont typeface="Arial"/>
              <a:buNone/>
            </a:pPr>
            <a:r>
              <a:t/>
            </a:r>
            <a:endParaRPr sz="1800">
              <a:solidFill>
                <a:srgbClr val="000000"/>
              </a:solidFill>
            </a:endParaRPr>
          </a:p>
          <a:p>
            <a:pPr indent="0" lvl="0" marL="0" marR="0" rtl="0" algn="ctr">
              <a:lnSpc>
                <a:spcPct val="100000"/>
              </a:lnSpc>
              <a:spcBef>
                <a:spcPts val="0"/>
              </a:spcBef>
              <a:spcAft>
                <a:spcPts val="0"/>
              </a:spcAft>
              <a:buClr>
                <a:schemeClr val="dk2"/>
              </a:buClr>
              <a:buSzPts val="2800"/>
              <a:buFont typeface="Arial"/>
              <a:buNone/>
            </a:pPr>
            <a:r>
              <a:t/>
            </a:r>
            <a:endParaRPr sz="1800">
              <a:solidFill>
                <a:srgbClr val="000000"/>
              </a:solidFill>
            </a:endParaRPr>
          </a:p>
          <a:p>
            <a:pPr indent="0" lvl="0" marL="0" marR="0" rtl="0" algn="l">
              <a:lnSpc>
                <a:spcPct val="100000"/>
              </a:lnSpc>
              <a:spcBef>
                <a:spcPts val="0"/>
              </a:spcBef>
              <a:spcAft>
                <a:spcPts val="0"/>
              </a:spcAft>
              <a:buClr>
                <a:schemeClr val="dk2"/>
              </a:buClr>
              <a:buSzPts val="2800"/>
              <a:buFont typeface="Arial"/>
              <a:buNone/>
            </a:pPr>
            <a:r>
              <a:t/>
            </a:r>
            <a:endParaRPr sz="1800">
              <a:solidFill>
                <a:srgbClr val="000000"/>
              </a:solidFill>
            </a:endParaRPr>
          </a:p>
        </p:txBody>
      </p:sp>
      <p:pic>
        <p:nvPicPr>
          <p:cNvPr id="68" name="Google Shape;68;p15"/>
          <p:cNvPicPr preferRelativeResize="0"/>
          <p:nvPr/>
        </p:nvPicPr>
        <p:blipFill rotWithShape="1">
          <a:blip r:embed="rId3">
            <a:alphaModFix/>
          </a:blip>
          <a:srcRect b="0" l="0" r="0" t="0"/>
          <a:stretch/>
        </p:blipFill>
        <p:spPr>
          <a:xfrm>
            <a:off x="0" y="4480450"/>
            <a:ext cx="9144000" cy="69390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530025"/>
            <a:ext cx="8520600" cy="5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Evaluating DEIA Statements</a:t>
            </a:r>
            <a:endParaRPr/>
          </a:p>
        </p:txBody>
      </p:sp>
      <p:sp>
        <p:nvSpPr>
          <p:cNvPr id="139" name="Google Shape;139;p24"/>
          <p:cNvSpPr txBox="1"/>
          <p:nvPr/>
        </p:nvSpPr>
        <p:spPr>
          <a:xfrm>
            <a:off x="251275" y="1187763"/>
            <a:ext cx="4256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Sample Rubric</a:t>
            </a:r>
            <a:endParaRPr b="1" sz="1700"/>
          </a:p>
        </p:txBody>
      </p:sp>
      <p:pic>
        <p:nvPicPr>
          <p:cNvPr id="140" name="Google Shape;140;p24"/>
          <p:cNvPicPr preferRelativeResize="0"/>
          <p:nvPr/>
        </p:nvPicPr>
        <p:blipFill>
          <a:blip r:embed="rId3">
            <a:alphaModFix/>
          </a:blip>
          <a:stretch>
            <a:fillRect/>
          </a:stretch>
        </p:blipFill>
        <p:spPr>
          <a:xfrm>
            <a:off x="152400" y="1786563"/>
            <a:ext cx="8839202" cy="25241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530025"/>
            <a:ext cx="8520600" cy="5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Evaluating DEIA Statements</a:t>
            </a:r>
            <a:endParaRPr/>
          </a:p>
        </p:txBody>
      </p:sp>
      <p:sp>
        <p:nvSpPr>
          <p:cNvPr id="146" name="Google Shape;146;p25"/>
          <p:cNvSpPr txBox="1"/>
          <p:nvPr/>
        </p:nvSpPr>
        <p:spPr>
          <a:xfrm>
            <a:off x="222600" y="1267525"/>
            <a:ext cx="8609700" cy="2031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600">
                <a:solidFill>
                  <a:schemeClr val="dk1"/>
                </a:solidFill>
              </a:rPr>
              <a:t>Candidate Statement:</a:t>
            </a:r>
            <a:endParaRPr b="1" sz="16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sz="1600">
                <a:solidFill>
                  <a:schemeClr val="dk1"/>
                </a:solidFill>
              </a:rPr>
              <a:t>Throughout my education, I have been particularly mindful of barriers faced by women and underrepresented people of color in the sciences. While a graduate student, I participated in my university’s K-12 outreach program to engage female high school students in science for three years. As a professor, I am interested in working with the campus to expand this kind of “lab-based” outreach to K-12 educators from low performing, majority-minority middle schools, so they can help ignite the interest of their students in science. With help from the campus, I will recruit an educator each year to work for the summer on research in my lab, expose them to new ideas and developments in my research area, and encourage them to bring some of these into their curriculum. I would also work to engage other faculty in science as part of their NSF Broad participation in their research grant proposals.</a:t>
            </a:r>
            <a:endParaRPr sz="16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sz="1600">
                <a:solidFill>
                  <a:schemeClr val="dk1"/>
                </a:solidFill>
              </a:rPr>
              <a:t>(Adapted From</a:t>
            </a:r>
            <a:r>
              <a:rPr lang="en" sz="1600">
                <a:solidFill>
                  <a:schemeClr val="dk1"/>
                </a:solidFill>
                <a:uFill>
                  <a:noFill/>
                </a:uFill>
                <a:hlinkClick r:id="rId3">
                  <a:extLst>
                    <a:ext uri="{A12FA001-AC4F-418D-AE19-62706E023703}">
                      <ahyp:hlinkClr val="tx"/>
                    </a:ext>
                  </a:extLst>
                </a:hlinkClick>
              </a:rPr>
              <a:t> </a:t>
            </a:r>
            <a:r>
              <a:rPr lang="en" sz="1600" u="sng">
                <a:solidFill>
                  <a:schemeClr val="hlink"/>
                </a:solidFill>
                <a:hlinkClick r:id="rId4"/>
              </a:rPr>
              <a:t>UCLA “Short Diversity Statement Examples”</a:t>
            </a:r>
            <a:r>
              <a:rPr lang="en" sz="1600" u="sng">
                <a:solidFill>
                  <a:schemeClr val="hlink"/>
                </a:solidFill>
              </a:rPr>
              <a:t> </a:t>
            </a:r>
            <a:r>
              <a:rPr lang="en" sz="1600">
                <a:solidFill>
                  <a:schemeClr val="dk1"/>
                </a:solidFill>
              </a:rPr>
              <a:t>)</a:t>
            </a:r>
            <a:endParaRPr sz="16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Lessons Learned</a:t>
            </a:r>
            <a:endParaRPr/>
          </a:p>
        </p:txBody>
      </p:sp>
      <p:sp>
        <p:nvSpPr>
          <p:cNvPr id="152" name="Google Shape;152;p26"/>
          <p:cNvSpPr txBox="1"/>
          <p:nvPr>
            <p:ph idx="1" type="body"/>
          </p:nvPr>
        </p:nvSpPr>
        <p:spPr>
          <a:xfrm>
            <a:off x="311700" y="1222450"/>
            <a:ext cx="8520600" cy="912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222222"/>
              </a:buClr>
              <a:buSzPts val="1800"/>
              <a:buChar char="●"/>
            </a:pPr>
            <a:r>
              <a:rPr lang="en">
                <a:solidFill>
                  <a:srgbClr val="222222"/>
                </a:solidFill>
              </a:rPr>
              <a:t>Implementation of multiple rubrics as the evaluation/interview process evolves</a:t>
            </a:r>
            <a:endParaRPr>
              <a:solidFill>
                <a:srgbClr val="222222"/>
              </a:solidFill>
            </a:endParaRPr>
          </a:p>
          <a:p>
            <a:pPr indent="-342900" lvl="0" marL="457200" rtl="0" algn="l">
              <a:spcBef>
                <a:spcPts val="0"/>
              </a:spcBef>
              <a:spcAft>
                <a:spcPts val="0"/>
              </a:spcAft>
              <a:buClr>
                <a:srgbClr val="222222"/>
              </a:buClr>
              <a:buSzPts val="1800"/>
              <a:buChar char="●"/>
            </a:pPr>
            <a:r>
              <a:rPr lang="en">
                <a:solidFill>
                  <a:srgbClr val="222222"/>
                </a:solidFill>
              </a:rPr>
              <a:t>Calibrating our rubrics is important*</a:t>
            </a:r>
            <a:endParaRPr>
              <a:solidFill>
                <a:srgbClr val="222222"/>
              </a:solidFill>
            </a:endParaRPr>
          </a:p>
        </p:txBody>
      </p:sp>
      <p:sp>
        <p:nvSpPr>
          <p:cNvPr id="153" name="Google Shape;153;p26"/>
          <p:cNvSpPr txBox="1"/>
          <p:nvPr/>
        </p:nvSpPr>
        <p:spPr>
          <a:xfrm>
            <a:off x="245650" y="4207525"/>
            <a:ext cx="84138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a:t>
            </a:r>
            <a:r>
              <a:rPr lang="en" sz="1600" u="sng">
                <a:solidFill>
                  <a:schemeClr val="hlink"/>
                </a:solidFill>
                <a:hlinkClick r:id="rId3"/>
              </a:rPr>
              <a:t>Culpepper, D. et al. (2023). Do rubrics live up to their promise?  Examining how rubrics mitigate bias in faculty hiring. </a:t>
            </a:r>
            <a:r>
              <a:rPr i="1" lang="en" sz="1600" u="sng">
                <a:solidFill>
                  <a:schemeClr val="hlink"/>
                </a:solidFill>
                <a:hlinkClick r:id="rId4"/>
              </a:rPr>
              <a:t>J. Higher Ed.</a:t>
            </a:r>
            <a:r>
              <a:rPr lang="en" sz="1600" u="sng">
                <a:solidFill>
                  <a:schemeClr val="hlink"/>
                </a:solidFill>
                <a:hlinkClick r:id="rId5"/>
              </a:rPr>
              <a:t>, </a:t>
            </a:r>
            <a:r>
              <a:rPr i="1" lang="en" sz="1600" u="sng">
                <a:solidFill>
                  <a:schemeClr val="hlink"/>
                </a:solidFill>
                <a:hlinkClick r:id="rId6"/>
              </a:rPr>
              <a:t>94</a:t>
            </a:r>
            <a:r>
              <a:rPr lang="en" sz="1600" u="sng">
                <a:solidFill>
                  <a:schemeClr val="hlink"/>
                </a:solidFill>
                <a:hlinkClick r:id="rId7"/>
              </a:rPr>
              <a:t>(7), 823.</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Developing Multiple Rubrics</a:t>
            </a:r>
            <a:endParaRPr/>
          </a:p>
        </p:txBody>
      </p:sp>
      <p:sp>
        <p:nvSpPr>
          <p:cNvPr id="159" name="Google Shape;159;p27"/>
          <p:cNvSpPr txBox="1"/>
          <p:nvPr>
            <p:ph idx="1" type="body"/>
          </p:nvPr>
        </p:nvSpPr>
        <p:spPr>
          <a:xfrm>
            <a:off x="48288" y="1593338"/>
            <a:ext cx="5436600" cy="331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None/>
            </a:pPr>
            <a:r>
              <a:t/>
            </a:r>
            <a:endParaRPr b="1" sz="1100" u="sng">
              <a:solidFill>
                <a:schemeClr val="dk1"/>
              </a:solidFill>
            </a:endParaRPr>
          </a:p>
          <a:p>
            <a:pPr indent="0" lvl="0" marL="0" rtl="0" algn="l">
              <a:spcBef>
                <a:spcPts val="0"/>
              </a:spcBef>
              <a:spcAft>
                <a:spcPts val="0"/>
              </a:spcAft>
              <a:buNone/>
            </a:pPr>
            <a:r>
              <a:t/>
            </a:r>
            <a:endParaRPr b="1" sz="1500" u="sng">
              <a:solidFill>
                <a:schemeClr val="dk1"/>
              </a:solidFill>
            </a:endParaRPr>
          </a:p>
        </p:txBody>
      </p:sp>
      <p:sp>
        <p:nvSpPr>
          <p:cNvPr id="160" name="Google Shape;160;p27"/>
          <p:cNvSpPr txBox="1"/>
          <p:nvPr/>
        </p:nvSpPr>
        <p:spPr>
          <a:xfrm>
            <a:off x="1134300" y="1379100"/>
            <a:ext cx="6875400" cy="318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n" sz="1800" u="sng">
                <a:solidFill>
                  <a:schemeClr val="dk1"/>
                </a:solidFill>
              </a:rPr>
              <a:t>* Example of multiple rubrics (from UMBC Political Science): </a:t>
            </a:r>
            <a:endParaRPr b="1" sz="1800" u="sng">
              <a:solidFill>
                <a:schemeClr val="dk1"/>
              </a:solidFill>
            </a:endParaRPr>
          </a:p>
          <a:p>
            <a:pPr indent="-336550" lvl="0" marL="457200" rtl="0" algn="l">
              <a:lnSpc>
                <a:spcPct val="200000"/>
              </a:lnSpc>
              <a:spcBef>
                <a:spcPts val="1200"/>
              </a:spcBef>
              <a:spcAft>
                <a:spcPts val="0"/>
              </a:spcAft>
              <a:buClr>
                <a:schemeClr val="dk1"/>
              </a:buClr>
              <a:buSzPts val="1700"/>
              <a:buChar char="➢"/>
            </a:pPr>
            <a:r>
              <a:rPr lang="en" sz="1700">
                <a:solidFill>
                  <a:schemeClr val="dk1"/>
                </a:solidFill>
              </a:rPr>
              <a:t>Rubric 1: Preliminary Screening of Candidates  </a:t>
            </a:r>
            <a:endParaRPr sz="1700">
              <a:solidFill>
                <a:schemeClr val="dk1"/>
              </a:solidFill>
            </a:endParaRPr>
          </a:p>
          <a:p>
            <a:pPr indent="-336550" lvl="0" marL="457200" rtl="0" algn="l">
              <a:lnSpc>
                <a:spcPct val="200000"/>
              </a:lnSpc>
              <a:spcBef>
                <a:spcPts val="0"/>
              </a:spcBef>
              <a:spcAft>
                <a:spcPts val="0"/>
              </a:spcAft>
              <a:buClr>
                <a:schemeClr val="dk1"/>
              </a:buClr>
              <a:buSzPts val="1700"/>
              <a:buChar char="➢"/>
            </a:pPr>
            <a:r>
              <a:rPr lang="en" sz="1700">
                <a:solidFill>
                  <a:schemeClr val="dk1"/>
                </a:solidFill>
              </a:rPr>
              <a:t>Rubric 2: Committee Review of Candidate Applications</a:t>
            </a:r>
            <a:endParaRPr sz="1700">
              <a:solidFill>
                <a:schemeClr val="dk1"/>
              </a:solidFill>
            </a:endParaRPr>
          </a:p>
          <a:p>
            <a:pPr indent="-336550" lvl="0" marL="457200" rtl="0" algn="l">
              <a:lnSpc>
                <a:spcPct val="200000"/>
              </a:lnSpc>
              <a:spcBef>
                <a:spcPts val="0"/>
              </a:spcBef>
              <a:spcAft>
                <a:spcPts val="0"/>
              </a:spcAft>
              <a:buClr>
                <a:schemeClr val="dk1"/>
              </a:buClr>
              <a:buSzPts val="1700"/>
              <a:buChar char="➢"/>
            </a:pPr>
            <a:r>
              <a:rPr lang="en" sz="1700">
                <a:solidFill>
                  <a:schemeClr val="dk1"/>
                </a:solidFill>
              </a:rPr>
              <a:t>Rubric 3: Committee Review of Candidate Interviews on Webex</a:t>
            </a:r>
            <a:endParaRPr sz="1700">
              <a:solidFill>
                <a:schemeClr val="dk1"/>
              </a:solidFill>
            </a:endParaRPr>
          </a:p>
          <a:p>
            <a:pPr indent="-336550" lvl="0" marL="457200" rtl="0" algn="l">
              <a:lnSpc>
                <a:spcPct val="200000"/>
              </a:lnSpc>
              <a:spcBef>
                <a:spcPts val="0"/>
              </a:spcBef>
              <a:spcAft>
                <a:spcPts val="0"/>
              </a:spcAft>
              <a:buClr>
                <a:schemeClr val="dk1"/>
              </a:buClr>
              <a:buSzPts val="1700"/>
              <a:buChar char="➢"/>
            </a:pPr>
            <a:r>
              <a:rPr lang="en" sz="1700">
                <a:solidFill>
                  <a:schemeClr val="dk1"/>
                </a:solidFill>
              </a:rPr>
              <a:t>Rubric 4:  Departmental Review of Top Candidates</a:t>
            </a:r>
            <a:endParaRPr sz="1700">
              <a:solidFill>
                <a:schemeClr val="dk1"/>
              </a:solidFill>
            </a:endParaRPr>
          </a:p>
          <a:p>
            <a:pPr indent="-336550" lvl="0" marL="457200" rtl="0" algn="l">
              <a:lnSpc>
                <a:spcPct val="200000"/>
              </a:lnSpc>
              <a:spcBef>
                <a:spcPts val="0"/>
              </a:spcBef>
              <a:spcAft>
                <a:spcPts val="0"/>
              </a:spcAft>
              <a:buClr>
                <a:schemeClr val="dk1"/>
              </a:buClr>
              <a:buSzPts val="1700"/>
              <a:buChar char="➢"/>
            </a:pPr>
            <a:r>
              <a:rPr lang="en" sz="1700">
                <a:solidFill>
                  <a:schemeClr val="dk1"/>
                </a:solidFill>
              </a:rPr>
              <a:t>Rubric 5: Departmental Review of Interviewees</a:t>
            </a:r>
            <a:endParaRPr sz="2400">
              <a:solidFill>
                <a:schemeClr val="dk2"/>
              </a:solidFill>
            </a:endParaRPr>
          </a:p>
        </p:txBody>
      </p:sp>
      <p:sp>
        <p:nvSpPr>
          <p:cNvPr id="161" name="Google Shape;161;p27"/>
          <p:cNvSpPr txBox="1"/>
          <p:nvPr/>
        </p:nvSpPr>
        <p:spPr>
          <a:xfrm>
            <a:off x="311700" y="4639550"/>
            <a:ext cx="6549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Poll question:  Have you used multiple rubrics in faculty searches?</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Evolution of a Rubric </a:t>
            </a:r>
            <a:endParaRPr/>
          </a:p>
        </p:txBody>
      </p:sp>
      <p:sp>
        <p:nvSpPr>
          <p:cNvPr id="167" name="Google Shape;167;p28"/>
          <p:cNvSpPr txBox="1"/>
          <p:nvPr/>
        </p:nvSpPr>
        <p:spPr>
          <a:xfrm>
            <a:off x="80700" y="4466400"/>
            <a:ext cx="8751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rPr>
              <a:t>Adapted from </a:t>
            </a:r>
            <a:r>
              <a:rPr lang="en" sz="1600" u="sng">
                <a:solidFill>
                  <a:schemeClr val="hlink"/>
                </a:solidFill>
                <a:hlinkClick r:id="rId3"/>
              </a:rPr>
              <a:t>Thomas, K. and Nguyen, K. “A Model for Diversifying Faculty Recruitment,” </a:t>
            </a:r>
            <a:r>
              <a:rPr i="1" lang="en" sz="1600" u="sng">
                <a:solidFill>
                  <a:schemeClr val="hlink"/>
                </a:solidFill>
                <a:hlinkClick r:id="rId4"/>
              </a:rPr>
              <a:t>Nature</a:t>
            </a:r>
            <a:r>
              <a:rPr lang="en" sz="1600" u="sng">
                <a:solidFill>
                  <a:schemeClr val="hlink"/>
                </a:solidFill>
                <a:hlinkClick r:id="rId5"/>
              </a:rPr>
              <a:t> (Career Column), 05 Oct. 2021.</a:t>
            </a:r>
            <a:r>
              <a:rPr lang="en" sz="1600">
                <a:solidFill>
                  <a:schemeClr val="dk2"/>
                </a:solidFill>
              </a:rPr>
              <a:t>  </a:t>
            </a:r>
            <a:endParaRPr sz="1600">
              <a:solidFill>
                <a:schemeClr val="dk2"/>
              </a:solidFill>
            </a:endParaRPr>
          </a:p>
        </p:txBody>
      </p:sp>
      <p:pic>
        <p:nvPicPr>
          <p:cNvPr id="168" name="Google Shape;168;p28"/>
          <p:cNvPicPr preferRelativeResize="0"/>
          <p:nvPr/>
        </p:nvPicPr>
        <p:blipFill>
          <a:blip r:embed="rId6">
            <a:alphaModFix/>
          </a:blip>
          <a:stretch>
            <a:fillRect/>
          </a:stretch>
        </p:blipFill>
        <p:spPr>
          <a:xfrm>
            <a:off x="76200" y="1605150"/>
            <a:ext cx="8991598" cy="22549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idx="1" type="body"/>
          </p:nvPr>
        </p:nvSpPr>
        <p:spPr>
          <a:xfrm>
            <a:off x="311700" y="4397100"/>
            <a:ext cx="8520600" cy="54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500">
                <a:solidFill>
                  <a:schemeClr val="dk1"/>
                </a:solidFill>
                <a:latin typeface="Calibri"/>
                <a:ea typeface="Calibri"/>
                <a:cs typeface="Calibri"/>
                <a:sym typeface="Calibri"/>
              </a:rPr>
              <a:t>Blair –Loy, et al. (2022).  Can rubrics combat gender bias in faculty hiring? </a:t>
            </a:r>
            <a:r>
              <a:rPr b="1" lang="en" sz="1500">
                <a:solidFill>
                  <a:schemeClr val="dk1"/>
                </a:solidFill>
                <a:latin typeface="Calibri"/>
                <a:ea typeface="Calibri"/>
                <a:cs typeface="Calibri"/>
                <a:sym typeface="Calibri"/>
              </a:rPr>
              <a:t>Science.</a:t>
            </a:r>
            <a:r>
              <a:rPr lang="en" sz="1500">
                <a:solidFill>
                  <a:schemeClr val="dk1"/>
                </a:solidFill>
                <a:latin typeface="Calibri"/>
                <a:ea typeface="Calibri"/>
                <a:cs typeface="Calibri"/>
                <a:sym typeface="Calibri"/>
              </a:rPr>
              <a:t> 377(6001) 35-37.</a:t>
            </a:r>
            <a:endParaRPr sz="1500">
              <a:solidFill>
                <a:schemeClr val="dk1"/>
              </a:solidFill>
              <a:latin typeface="Calibri"/>
              <a:ea typeface="Calibri"/>
              <a:cs typeface="Calibri"/>
              <a:sym typeface="Calibri"/>
            </a:endParaRPr>
          </a:p>
          <a:p>
            <a:pPr indent="0" lvl="0" marL="0" rtl="0" algn="l">
              <a:spcBef>
                <a:spcPts val="1200"/>
              </a:spcBef>
              <a:spcAft>
                <a:spcPts val="0"/>
              </a:spcAft>
              <a:buNone/>
            </a:pPr>
            <a:r>
              <a:t/>
            </a:r>
            <a:endParaRPr/>
          </a:p>
        </p:txBody>
      </p:sp>
      <p:pic>
        <p:nvPicPr>
          <p:cNvPr id="174" name="Google Shape;174;p29"/>
          <p:cNvPicPr preferRelativeResize="0"/>
          <p:nvPr/>
        </p:nvPicPr>
        <p:blipFill>
          <a:blip r:embed="rId3">
            <a:alphaModFix/>
          </a:blip>
          <a:stretch>
            <a:fillRect/>
          </a:stretch>
        </p:blipFill>
        <p:spPr>
          <a:xfrm>
            <a:off x="420575" y="588275"/>
            <a:ext cx="7058200" cy="3638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311700" y="538900"/>
            <a:ext cx="8520600" cy="76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Faculty Survey on Rubrics </a:t>
            </a:r>
            <a:r>
              <a:rPr lang="en" sz="2200"/>
              <a:t> </a:t>
            </a:r>
            <a:endParaRPr sz="2200"/>
          </a:p>
          <a:p>
            <a:pPr indent="0" lvl="0" marL="0" rtl="0" algn="l">
              <a:spcBef>
                <a:spcPts val="0"/>
              </a:spcBef>
              <a:spcAft>
                <a:spcPts val="0"/>
              </a:spcAft>
              <a:buNone/>
            </a:pPr>
            <a:r>
              <a:rPr lang="en" sz="1100">
                <a:latin typeface="Calibri"/>
                <a:ea typeface="Calibri"/>
                <a:cs typeface="Calibri"/>
                <a:sym typeface="Calibri"/>
              </a:rPr>
              <a:t>Blair –Loy, et al. (2022).  Can rubrics combat gender bias in faculty hiring? Science. 377(6001) 35-37.</a:t>
            </a:r>
            <a:endParaRPr sz="1100">
              <a:latin typeface="Calibri"/>
              <a:ea typeface="Calibri"/>
              <a:cs typeface="Calibri"/>
              <a:sym typeface="Calibri"/>
            </a:endParaRPr>
          </a:p>
          <a:p>
            <a:pPr indent="0" lvl="0" marL="0" rtl="0" algn="l">
              <a:spcBef>
                <a:spcPts val="0"/>
              </a:spcBef>
              <a:spcAft>
                <a:spcPts val="0"/>
              </a:spcAft>
              <a:buNone/>
            </a:pPr>
            <a:r>
              <a:t/>
            </a:r>
            <a:endParaRPr sz="2200"/>
          </a:p>
        </p:txBody>
      </p:sp>
      <p:sp>
        <p:nvSpPr>
          <p:cNvPr id="180" name="Google Shape;180;p30"/>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81" name="Google Shape;181;p30"/>
          <p:cNvPicPr preferRelativeResize="0"/>
          <p:nvPr/>
        </p:nvPicPr>
        <p:blipFill>
          <a:blip r:embed="rId3">
            <a:alphaModFix/>
          </a:blip>
          <a:stretch>
            <a:fillRect/>
          </a:stretch>
        </p:blipFill>
        <p:spPr>
          <a:xfrm>
            <a:off x="280825" y="1337750"/>
            <a:ext cx="8715451" cy="3552175"/>
          </a:xfrm>
          <a:prstGeom prst="rect">
            <a:avLst/>
          </a:prstGeom>
          <a:noFill/>
          <a:ln>
            <a:noFill/>
          </a:ln>
        </p:spPr>
      </p:pic>
      <p:sp>
        <p:nvSpPr>
          <p:cNvPr id="182" name="Google Shape;182;p30"/>
          <p:cNvSpPr/>
          <p:nvPr/>
        </p:nvSpPr>
        <p:spPr>
          <a:xfrm>
            <a:off x="7515700" y="1413950"/>
            <a:ext cx="1005000" cy="36879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311700" y="575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Calibrating </a:t>
            </a:r>
            <a:r>
              <a:rPr lang="en" sz="2100"/>
              <a:t>“Shared understanding” of rubric &amp; scoring</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
        <p:nvSpPr>
          <p:cNvPr id="188" name="Google Shape;188;p31"/>
          <p:cNvSpPr txBox="1"/>
          <p:nvPr>
            <p:ph idx="1" type="body"/>
          </p:nvPr>
        </p:nvSpPr>
        <p:spPr>
          <a:xfrm>
            <a:off x="183075" y="1351250"/>
            <a:ext cx="8649300" cy="3570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400">
                <a:solidFill>
                  <a:schemeClr val="dk1"/>
                </a:solidFill>
              </a:rPr>
              <a:t>Calibrate Rubric With Search Committee on ~3</a:t>
            </a:r>
            <a:r>
              <a:rPr lang="en" sz="1400">
                <a:solidFill>
                  <a:schemeClr val="dk1"/>
                </a:solidFill>
              </a:rPr>
              <a:t> </a:t>
            </a:r>
            <a:r>
              <a:rPr b="1" lang="en" sz="1400">
                <a:solidFill>
                  <a:schemeClr val="dk1"/>
                </a:solidFill>
              </a:rPr>
              <a:t>applicants </a:t>
            </a:r>
            <a:endParaRPr b="1"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 </a:t>
            </a:r>
            <a:r>
              <a:rPr lang="en" sz="1300">
                <a:solidFill>
                  <a:schemeClr val="dk1"/>
                </a:solidFill>
              </a:rPr>
              <a:t>1. As a committee, discuss each rubic element, reviewing criteria and rating categories.  Discuss examples of the kinds of evidence motivates low, medium, or high scores.</a:t>
            </a:r>
            <a:endParaRPr sz="1300">
              <a:solidFill>
                <a:schemeClr val="dk1"/>
              </a:solidFill>
            </a:endParaRPr>
          </a:p>
          <a:p>
            <a:pPr indent="0" lvl="0" marL="0" rtl="0" algn="l">
              <a:spcBef>
                <a:spcPts val="1200"/>
              </a:spcBef>
              <a:spcAft>
                <a:spcPts val="0"/>
              </a:spcAft>
              <a:buClr>
                <a:schemeClr val="dk1"/>
              </a:buClr>
              <a:buSzPts val="1100"/>
              <a:buFont typeface="Arial"/>
              <a:buNone/>
            </a:pPr>
            <a:r>
              <a:rPr lang="en" sz="1300">
                <a:solidFill>
                  <a:schemeClr val="dk1"/>
                </a:solidFill>
              </a:rPr>
              <a:t>2.  Select 3 applicants for applying the rubric.</a:t>
            </a:r>
            <a:endParaRPr sz="1300">
              <a:solidFill>
                <a:schemeClr val="dk1"/>
              </a:solidFill>
            </a:endParaRPr>
          </a:p>
          <a:p>
            <a:pPr indent="0" lvl="0" marL="0" rtl="0" algn="l">
              <a:spcBef>
                <a:spcPts val="1200"/>
              </a:spcBef>
              <a:spcAft>
                <a:spcPts val="0"/>
              </a:spcAft>
              <a:buClr>
                <a:schemeClr val="dk1"/>
              </a:buClr>
              <a:buSzPts val="1100"/>
              <a:buFont typeface="Arial"/>
              <a:buNone/>
            </a:pPr>
            <a:r>
              <a:rPr lang="en" sz="1300">
                <a:solidFill>
                  <a:schemeClr val="dk1"/>
                </a:solidFill>
              </a:rPr>
              <a:t>3. Apply the rubric with each committee member individually scoring applications &amp; adding comments.</a:t>
            </a:r>
            <a:endParaRPr sz="1300">
              <a:solidFill>
                <a:schemeClr val="dk1"/>
              </a:solidFill>
            </a:endParaRPr>
          </a:p>
          <a:p>
            <a:pPr indent="0" lvl="0" marL="0" rtl="0" algn="l">
              <a:spcBef>
                <a:spcPts val="1200"/>
              </a:spcBef>
              <a:spcAft>
                <a:spcPts val="0"/>
              </a:spcAft>
              <a:buClr>
                <a:schemeClr val="dk1"/>
              </a:buClr>
              <a:buSzPts val="1100"/>
              <a:buFont typeface="Arial"/>
              <a:buNone/>
            </a:pPr>
            <a:r>
              <a:rPr lang="en" sz="1300">
                <a:solidFill>
                  <a:schemeClr val="dk1"/>
                </a:solidFill>
              </a:rPr>
              <a:t>4. Analyze the scores assigned to each application across all categories and by all committee members.</a:t>
            </a:r>
            <a:endParaRPr sz="1300">
              <a:solidFill>
                <a:schemeClr val="dk1"/>
              </a:solidFill>
            </a:endParaRPr>
          </a:p>
          <a:p>
            <a:pPr indent="0" lvl="0" marL="0" rtl="0" algn="l">
              <a:spcBef>
                <a:spcPts val="1200"/>
              </a:spcBef>
              <a:spcAft>
                <a:spcPts val="0"/>
              </a:spcAft>
              <a:buClr>
                <a:schemeClr val="dk1"/>
              </a:buClr>
              <a:buSzPts val="1100"/>
              <a:buFont typeface="Arial"/>
              <a:buNone/>
            </a:pPr>
            <a:r>
              <a:rPr lang="en" sz="1300">
                <a:solidFill>
                  <a:schemeClr val="dk1"/>
                </a:solidFill>
              </a:rPr>
              <a:t>5. DISCUSS interpretations and discrepancies between reviewer scores &amp; comments.</a:t>
            </a:r>
            <a:endParaRPr sz="1300">
              <a:solidFill>
                <a:schemeClr val="dk1"/>
              </a:solidFill>
            </a:endParaRPr>
          </a:p>
          <a:p>
            <a:pPr indent="0" lvl="0" marL="0" rtl="0" algn="l">
              <a:spcBef>
                <a:spcPts val="1200"/>
              </a:spcBef>
              <a:spcAft>
                <a:spcPts val="0"/>
              </a:spcAft>
              <a:buClr>
                <a:schemeClr val="dk1"/>
              </a:buClr>
              <a:buSzPts val="1100"/>
              <a:buFont typeface="Arial"/>
              <a:buNone/>
            </a:pPr>
            <a:r>
              <a:rPr lang="en" sz="1300">
                <a:solidFill>
                  <a:schemeClr val="dk1"/>
                </a:solidFill>
              </a:rPr>
              <a:t>6. Recalibrate the scoring/assessment system as needed.</a:t>
            </a:r>
            <a:endParaRPr sz="1300">
              <a:solidFill>
                <a:schemeClr val="dk1"/>
              </a:solidFill>
            </a:endParaRPr>
          </a:p>
          <a:p>
            <a:pPr indent="0" lvl="0" marL="0" rtl="0" algn="l">
              <a:spcBef>
                <a:spcPts val="1200"/>
              </a:spcBef>
              <a:spcAft>
                <a:spcPts val="100"/>
              </a:spcAft>
              <a:buNone/>
            </a:pPr>
            <a:r>
              <a:rPr lang="en" sz="1300">
                <a:solidFill>
                  <a:schemeClr val="dk1"/>
                </a:solidFill>
              </a:rPr>
              <a:t>7. Apply the agreed upon rubric to the entire applicant pool</a:t>
            </a:r>
            <a:r>
              <a:rPr lang="en" sz="1000">
                <a:solidFill>
                  <a:schemeClr val="dk1"/>
                </a:solidFill>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Using Rubrics</a:t>
            </a:r>
            <a:endParaRPr b="1"/>
          </a:p>
        </p:txBody>
      </p:sp>
      <p:sp>
        <p:nvSpPr>
          <p:cNvPr id="194" name="Google Shape;194;p32"/>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It’s a tool to help with consistency and fairness in the process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 rubric is not a substitute for active committee deliberations</a:t>
            </a:r>
            <a:r>
              <a:rPr b="1" lang="en" sz="2400"/>
              <a:t> </a:t>
            </a:r>
            <a:endParaRPr b="1" sz="2400"/>
          </a:p>
          <a:p>
            <a:pPr indent="0" lvl="0" marL="0" rtl="0" algn="l">
              <a:spcBef>
                <a:spcPts val="0"/>
              </a:spcBef>
              <a:spcAft>
                <a:spcPts val="0"/>
              </a:spcAft>
              <a:buNone/>
            </a:pPr>
            <a:r>
              <a:t/>
            </a:r>
            <a:endParaRPr sz="2400"/>
          </a:p>
          <a:p>
            <a:pPr indent="0" lvl="0" marL="0" rtl="0" algn="l">
              <a:spcBef>
                <a:spcPts val="0"/>
              </a:spcBef>
              <a:spcAft>
                <a:spcPts val="0"/>
              </a:spcAft>
              <a:buNone/>
            </a:pPr>
            <a:r>
              <a:rPr b="1" lang="en">
                <a:solidFill>
                  <a:schemeClr val="dk1"/>
                </a:solidFill>
              </a:rPr>
              <a:t>Can help open discussion of how members define concepts like “merit,” “quality,” “excellence,” and “potential.”</a:t>
            </a: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a:solidFill>
                  <a:schemeClr val="dk1"/>
                </a:solidFill>
              </a:rPr>
              <a:t>Do committee members assume these concepts have singular definitions?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Comments section can help document key evidence  </a:t>
            </a:r>
            <a:endParaRPr b="1"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Using </a:t>
            </a:r>
            <a:r>
              <a:rPr b="1" lang="en"/>
              <a:t>Rubrics  -</a:t>
            </a:r>
            <a:r>
              <a:rPr b="1" lang="en" sz="2200"/>
              <a:t>Examples</a:t>
            </a:r>
            <a:endParaRPr b="1" sz="2200"/>
          </a:p>
        </p:txBody>
      </p:sp>
      <p:graphicFrame>
        <p:nvGraphicFramePr>
          <p:cNvPr id="200" name="Google Shape;200;p33"/>
          <p:cNvGraphicFramePr/>
          <p:nvPr/>
        </p:nvGraphicFramePr>
        <p:xfrm>
          <a:off x="311700" y="1482600"/>
          <a:ext cx="3000000" cy="3000000"/>
        </p:xfrm>
        <a:graphic>
          <a:graphicData uri="http://schemas.openxmlformats.org/drawingml/2006/table">
            <a:tbl>
              <a:tblPr>
                <a:noFill/>
                <a:tableStyleId>{AC998ED9-FBAD-4044-8F86-3E99A5367D69}</a:tableStyleId>
              </a:tblPr>
              <a:tblGrid>
                <a:gridCol w="3495100"/>
                <a:gridCol w="1325000"/>
                <a:gridCol w="3797650"/>
              </a:tblGrid>
              <a:tr h="433075">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Teaching</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Rating</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 Comments</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9600">
                <a:tc>
                  <a:txBody>
                    <a:bodyPr/>
                    <a:lstStyle/>
                    <a:p>
                      <a:pPr indent="0" lvl="0" marL="0" rtl="0" algn="l">
                        <a:lnSpc>
                          <a:spcPct val="115000"/>
                        </a:lnSpc>
                        <a:spcBef>
                          <a:spcPts val="0"/>
                        </a:spcBef>
                        <a:spcAft>
                          <a:spcPts val="0"/>
                        </a:spcAft>
                        <a:buNone/>
                      </a:pPr>
                      <a:r>
                        <a:rPr b="1" lang="en">
                          <a:solidFill>
                            <a:srgbClr val="222222"/>
                          </a:solidFill>
                          <a:latin typeface="Calibri"/>
                          <a:ea typeface="Calibri"/>
                          <a:cs typeface="Calibri"/>
                          <a:sym typeface="Calibri"/>
                        </a:rPr>
                        <a:t>Rank the candidate’s ability to teach undergrad/grad courses (in area) and its fundamentals.  List courses applicant would be qualified to teach.</a:t>
                      </a:r>
                      <a:endParaRPr b="1">
                        <a:solidFill>
                          <a:srgbClr val="222222"/>
                        </a:solidFill>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Excellent</a:t>
                      </a:r>
                      <a:endParaRPr>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Good</a:t>
                      </a:r>
                      <a:endParaRPr>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Neutral</a:t>
                      </a:r>
                      <a:endParaRPr>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Fair</a:t>
                      </a:r>
                      <a:endParaRPr>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Poor</a:t>
                      </a:r>
                      <a:endParaRPr>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 </a:t>
                      </a:r>
                      <a:endParaRPr>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01" name="Google Shape;201;p33"/>
          <p:cNvSpPr txBox="1"/>
          <p:nvPr/>
        </p:nvSpPr>
        <p:spPr>
          <a:xfrm>
            <a:off x="311700" y="1086350"/>
            <a:ext cx="2993100" cy="45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n" sz="1100">
                <a:latin typeface="Calibri"/>
                <a:ea typeface="Calibri"/>
                <a:cs typeface="Calibri"/>
                <a:sym typeface="Calibri"/>
              </a:rPr>
              <a:t>Rubric 1</a:t>
            </a:r>
            <a:endParaRPr b="1" sz="11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rotWithShape="1">
          <a:blip r:embed="rId3">
            <a:alphaModFix/>
          </a:blip>
          <a:srcRect b="0" l="0" r="0" t="0"/>
          <a:stretch/>
        </p:blipFill>
        <p:spPr>
          <a:xfrm>
            <a:off x="0" y="4480450"/>
            <a:ext cx="9144000" cy="693900"/>
          </a:xfrm>
          <a:prstGeom prst="rect">
            <a:avLst/>
          </a:prstGeom>
          <a:noFill/>
          <a:ln>
            <a:noFill/>
          </a:ln>
        </p:spPr>
      </p:pic>
      <p:sp>
        <p:nvSpPr>
          <p:cNvPr id="74" name="Google Shape;74;p16"/>
          <p:cNvSpPr txBox="1"/>
          <p:nvPr>
            <p:ph type="title"/>
          </p:nvPr>
        </p:nvSpPr>
        <p:spPr>
          <a:xfrm>
            <a:off x="44350" y="649750"/>
            <a:ext cx="9099600" cy="843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2250"/>
              <a:buFont typeface="Arial"/>
              <a:buNone/>
            </a:pPr>
            <a:r>
              <a:rPr b="1" lang="en" sz="2500"/>
              <a:t>STRIDE</a:t>
            </a:r>
            <a:endParaRPr b="1" sz="1800"/>
          </a:p>
          <a:p>
            <a:pPr indent="0" lvl="0" marL="0" rtl="0" algn="ctr">
              <a:lnSpc>
                <a:spcPct val="90000"/>
              </a:lnSpc>
              <a:spcBef>
                <a:spcPts val="0"/>
              </a:spcBef>
              <a:spcAft>
                <a:spcPts val="0"/>
              </a:spcAft>
              <a:buClr>
                <a:srgbClr val="307FAE"/>
              </a:buClr>
              <a:buSzPts val="2250"/>
              <a:buFont typeface="Avenir"/>
              <a:buNone/>
            </a:pPr>
            <a:r>
              <a:rPr b="1" lang="en" sz="1900"/>
              <a:t>UMBC Committee on Strategies and Tactics for Recruiting to Increase Diversity and Excellence</a:t>
            </a:r>
            <a:r>
              <a:rPr b="1" lang="en" sz="1400"/>
              <a:t> </a:t>
            </a:r>
            <a:endParaRPr b="1" sz="2100"/>
          </a:p>
          <a:p>
            <a:pPr indent="0" lvl="0" marL="0" rtl="0" algn="ctr">
              <a:lnSpc>
                <a:spcPct val="100000"/>
              </a:lnSpc>
              <a:spcBef>
                <a:spcPts val="0"/>
              </a:spcBef>
              <a:spcAft>
                <a:spcPts val="0"/>
              </a:spcAft>
              <a:buSzPts val="3600"/>
              <a:buNone/>
            </a:pPr>
            <a:r>
              <a:t/>
            </a:r>
            <a:endParaRPr b="1"/>
          </a:p>
          <a:p>
            <a:pPr indent="0" lvl="0" marL="0" rtl="0" algn="ctr">
              <a:lnSpc>
                <a:spcPct val="100000"/>
              </a:lnSpc>
              <a:spcBef>
                <a:spcPts val="0"/>
              </a:spcBef>
              <a:spcAft>
                <a:spcPts val="0"/>
              </a:spcAft>
              <a:buSzPts val="3600"/>
              <a:buNone/>
            </a:pPr>
            <a:r>
              <a:t/>
            </a:r>
            <a:endParaRPr/>
          </a:p>
          <a:p>
            <a:pPr indent="0" lvl="0" marL="457200" rtl="0" algn="ctr">
              <a:lnSpc>
                <a:spcPct val="100000"/>
              </a:lnSpc>
              <a:spcBef>
                <a:spcPts val="0"/>
              </a:spcBef>
              <a:spcAft>
                <a:spcPts val="0"/>
              </a:spcAft>
              <a:buNone/>
            </a:pPr>
            <a:r>
              <a:t/>
            </a:r>
            <a:endParaRPr/>
          </a:p>
        </p:txBody>
      </p:sp>
      <p:sp>
        <p:nvSpPr>
          <p:cNvPr id="75" name="Google Shape;75;p16"/>
          <p:cNvSpPr txBox="1"/>
          <p:nvPr>
            <p:ph idx="4294967295" type="subTitle"/>
          </p:nvPr>
        </p:nvSpPr>
        <p:spPr>
          <a:xfrm>
            <a:off x="311700" y="1736650"/>
            <a:ext cx="8520600" cy="23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STRIDE fellows provide faculty </a:t>
            </a:r>
            <a:r>
              <a:rPr b="1" lang="en"/>
              <a:t>peer education</a:t>
            </a:r>
            <a:r>
              <a:rPr lang="en"/>
              <a:t> supporting search committees and departments/programs to recruit, retain, and promote diverse faculty and foster more inclusive and equitable academic spaces for faculty.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a peer education resource, </a:t>
            </a:r>
            <a:r>
              <a:rPr lang="en" u="sng">
                <a:solidFill>
                  <a:schemeClr val="hlink"/>
                </a:solidFill>
                <a:hlinkClick r:id="rId4"/>
              </a:rPr>
              <a:t>the UMBC STRIDE Committee</a:t>
            </a:r>
            <a:r>
              <a:rPr lang="en"/>
              <a:t> does not create or enforce institutional policy or approve faculty searches</a:t>
            </a:r>
            <a:endParaRPr/>
          </a:p>
          <a:p>
            <a:pPr indent="0" lvl="0" marL="0" rtl="0" algn="l">
              <a:spcBef>
                <a:spcPts val="0"/>
              </a:spcBef>
              <a:spcAft>
                <a:spcPts val="0"/>
              </a:spcAft>
              <a:buNone/>
            </a:pPr>
            <a:r>
              <a:t/>
            </a:r>
            <a:endParaRPr sz="2300"/>
          </a:p>
          <a:p>
            <a:pPr indent="0" lvl="0" marL="0" rtl="0" algn="l">
              <a:spcBef>
                <a:spcPts val="0"/>
              </a:spcBef>
              <a:spcAft>
                <a:spcPts val="0"/>
              </a:spcAft>
              <a:buNone/>
            </a:pPr>
            <a:r>
              <a:t/>
            </a:r>
            <a:endParaRPr sz="2800"/>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Using Rubrics</a:t>
            </a:r>
            <a:endParaRPr b="1"/>
          </a:p>
        </p:txBody>
      </p:sp>
      <p:sp>
        <p:nvSpPr>
          <p:cNvPr id="207" name="Google Shape;207;p34"/>
          <p:cNvSpPr txBox="1"/>
          <p:nvPr/>
        </p:nvSpPr>
        <p:spPr>
          <a:xfrm>
            <a:off x="311700" y="1086350"/>
            <a:ext cx="2993100" cy="45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t/>
            </a:r>
            <a:endParaRPr b="1" sz="1100">
              <a:latin typeface="Calibri"/>
              <a:ea typeface="Calibri"/>
              <a:cs typeface="Calibri"/>
              <a:sym typeface="Calibri"/>
            </a:endParaRPr>
          </a:p>
        </p:txBody>
      </p:sp>
      <p:graphicFrame>
        <p:nvGraphicFramePr>
          <p:cNvPr id="208" name="Google Shape;208;p34"/>
          <p:cNvGraphicFramePr/>
          <p:nvPr/>
        </p:nvGraphicFramePr>
        <p:xfrm>
          <a:off x="352550" y="1222450"/>
          <a:ext cx="3000000" cy="3000000"/>
        </p:xfrm>
        <a:graphic>
          <a:graphicData uri="http://schemas.openxmlformats.org/drawingml/2006/table">
            <a:tbl>
              <a:tblPr>
                <a:noFill/>
                <a:tableStyleId>{AC998ED9-FBAD-4044-8F86-3E99A5367D69}</a:tableStyleId>
              </a:tblPr>
              <a:tblGrid>
                <a:gridCol w="3404800"/>
                <a:gridCol w="5034100"/>
              </a:tblGrid>
              <a:tr h="430700">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Rubric 2</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 </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75325">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Criterion (commensurate with experience)</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Scoring 0-5 Scale, where:</a:t>
                      </a:r>
                      <a:endParaRPr b="1">
                        <a:latin typeface="Calibri"/>
                        <a:ea typeface="Calibri"/>
                        <a:cs typeface="Calibri"/>
                        <a:sym typeface="Calibri"/>
                      </a:endParaRPr>
                    </a:p>
                    <a:p>
                      <a:pPr indent="0" lvl="0" marL="0" rtl="0" algn="l">
                        <a:lnSpc>
                          <a:spcPct val="115000"/>
                        </a:lnSpc>
                        <a:spcBef>
                          <a:spcPts val="1200"/>
                        </a:spcBef>
                        <a:spcAft>
                          <a:spcPts val="1200"/>
                        </a:spcAft>
                        <a:buNone/>
                      </a:pPr>
                      <a:r>
                        <a:rPr b="1" lang="en">
                          <a:latin typeface="Calibri"/>
                          <a:ea typeface="Calibri"/>
                          <a:cs typeface="Calibri"/>
                          <a:sym typeface="Calibri"/>
                        </a:rPr>
                        <a:t>5=excellent; 4=very good; 3=satisfactory; 2=unsatisfactory; 1=poor; 0=no evidence/cannot determine</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0700">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Teaching</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 </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84825">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Potential for/evidence of teaching courses in (dept desired area) and related courses using evidence-based teaching tools and pedagogical strategies</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 </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Using Rubrics</a:t>
            </a:r>
            <a:endParaRPr b="1"/>
          </a:p>
        </p:txBody>
      </p:sp>
      <p:sp>
        <p:nvSpPr>
          <p:cNvPr id="214" name="Google Shape;214;p35"/>
          <p:cNvSpPr txBox="1"/>
          <p:nvPr/>
        </p:nvSpPr>
        <p:spPr>
          <a:xfrm>
            <a:off x="311700" y="1086350"/>
            <a:ext cx="2993100" cy="45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t/>
            </a:r>
            <a:endParaRPr b="1" sz="1100">
              <a:latin typeface="Calibri"/>
              <a:ea typeface="Calibri"/>
              <a:cs typeface="Calibri"/>
              <a:sym typeface="Calibri"/>
            </a:endParaRPr>
          </a:p>
        </p:txBody>
      </p:sp>
      <p:graphicFrame>
        <p:nvGraphicFramePr>
          <p:cNvPr id="215" name="Google Shape;215;p35"/>
          <p:cNvGraphicFramePr/>
          <p:nvPr/>
        </p:nvGraphicFramePr>
        <p:xfrm>
          <a:off x="304800" y="1306875"/>
          <a:ext cx="3000000" cy="3000000"/>
        </p:xfrm>
        <a:graphic>
          <a:graphicData uri="http://schemas.openxmlformats.org/drawingml/2006/table">
            <a:tbl>
              <a:tblPr>
                <a:noFill/>
                <a:tableStyleId>{AC998ED9-FBAD-4044-8F86-3E99A5367D69}</a:tableStyleId>
              </a:tblPr>
              <a:tblGrid>
                <a:gridCol w="3190875"/>
                <a:gridCol w="1209675"/>
                <a:gridCol w="4267200"/>
              </a:tblGrid>
              <a:tr h="190500">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Rubric 3</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 </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 </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Teaching</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Rating 1-5</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 Comments</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14400">
                <a:tc>
                  <a:txBody>
                    <a:bodyPr/>
                    <a:lstStyle/>
                    <a:p>
                      <a:pPr indent="0" lvl="0" marL="0" rtl="0" algn="l">
                        <a:lnSpc>
                          <a:spcPct val="115000"/>
                        </a:lnSpc>
                        <a:spcBef>
                          <a:spcPts val="0"/>
                        </a:spcBef>
                        <a:spcAft>
                          <a:spcPts val="0"/>
                        </a:spcAft>
                        <a:buNone/>
                      </a:pPr>
                      <a:r>
                        <a:rPr b="1" lang="en">
                          <a:solidFill>
                            <a:srgbClr val="222222"/>
                          </a:solidFill>
                          <a:latin typeface="Calibri"/>
                          <a:ea typeface="Calibri"/>
                          <a:cs typeface="Calibri"/>
                          <a:sym typeface="Calibri"/>
                        </a:rPr>
                        <a:t>Potential for high quality teaching, evidence  demonstrating teaching competence, evidence of innovative approaches to teaching, demonstrations, and special class exercises, videotapes, electronic materials, and the like.</a:t>
                      </a:r>
                      <a:endParaRPr b="1">
                        <a:solidFill>
                          <a:srgbClr val="222222"/>
                        </a:solidFill>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 </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a:latin typeface="Calibri"/>
                          <a:ea typeface="Calibri"/>
                          <a:cs typeface="Calibri"/>
                          <a:sym typeface="Calibri"/>
                        </a:rPr>
                        <a:t> </a:t>
                      </a:r>
                      <a:endParaRPr b="1">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16" name="Google Shape;216;p35"/>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 </a:t>
            </a:r>
            <a:endParaRPr b="1">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Using Rubrics</a:t>
            </a:r>
            <a:endParaRPr b="1"/>
          </a:p>
        </p:txBody>
      </p:sp>
      <p:graphicFrame>
        <p:nvGraphicFramePr>
          <p:cNvPr id="222" name="Google Shape;222;p36"/>
          <p:cNvGraphicFramePr/>
          <p:nvPr/>
        </p:nvGraphicFramePr>
        <p:xfrm>
          <a:off x="238125" y="1486450"/>
          <a:ext cx="3000000" cy="3000000"/>
        </p:xfrm>
        <a:graphic>
          <a:graphicData uri="http://schemas.openxmlformats.org/drawingml/2006/table">
            <a:tbl>
              <a:tblPr>
                <a:noFill/>
                <a:tableStyleId>{AC998ED9-FBAD-4044-8F86-3E99A5367D69}</a:tableStyleId>
              </a:tblPr>
              <a:tblGrid>
                <a:gridCol w="4257675"/>
                <a:gridCol w="2762250"/>
                <a:gridCol w="1647825"/>
              </a:tblGrid>
              <a:tr h="1905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Rubric 4</a:t>
                      </a:r>
                      <a:endParaRPr b="1" sz="11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 </a:t>
                      </a:r>
                      <a:endParaRPr b="1" sz="11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 </a:t>
                      </a:r>
                      <a:endParaRPr b="1" sz="11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334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Teaching excellence</a:t>
                      </a:r>
                      <a:endParaRPr b="1" sz="11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1= No evidence, 2= Little evidence</a:t>
                      </a:r>
                      <a:endParaRPr b="1" sz="1100">
                        <a:latin typeface="Calibri"/>
                        <a:ea typeface="Calibri"/>
                        <a:cs typeface="Calibri"/>
                        <a:sym typeface="Calibri"/>
                      </a:endParaRPr>
                    </a:p>
                    <a:p>
                      <a:pPr indent="0" lvl="0" marL="0" rtl="0" algn="l">
                        <a:lnSpc>
                          <a:spcPct val="115000"/>
                        </a:lnSpc>
                        <a:spcBef>
                          <a:spcPts val="0"/>
                        </a:spcBef>
                        <a:spcAft>
                          <a:spcPts val="0"/>
                        </a:spcAft>
                        <a:buNone/>
                      </a:pPr>
                      <a:r>
                        <a:rPr b="1" lang="en" sz="1100">
                          <a:latin typeface="Calibri"/>
                          <a:ea typeface="Calibri"/>
                          <a:cs typeface="Calibri"/>
                          <a:sym typeface="Calibri"/>
                        </a:rPr>
                        <a:t>3= Satisfactory/indirect evidence</a:t>
                      </a:r>
                      <a:endParaRPr b="1" sz="1100">
                        <a:latin typeface="Calibri"/>
                        <a:ea typeface="Calibri"/>
                        <a:cs typeface="Calibri"/>
                        <a:sym typeface="Calibri"/>
                      </a:endParaRPr>
                    </a:p>
                    <a:p>
                      <a:pPr indent="0" lvl="0" marL="0" rtl="0" algn="l">
                        <a:lnSpc>
                          <a:spcPct val="115000"/>
                        </a:lnSpc>
                        <a:spcBef>
                          <a:spcPts val="0"/>
                        </a:spcBef>
                        <a:spcAft>
                          <a:spcPts val="0"/>
                        </a:spcAft>
                        <a:buNone/>
                      </a:pPr>
                      <a:r>
                        <a:rPr b="1" lang="en" sz="1100">
                          <a:latin typeface="Calibri"/>
                          <a:ea typeface="Calibri"/>
                          <a:cs typeface="Calibri"/>
                          <a:sym typeface="Calibri"/>
                        </a:rPr>
                        <a:t>4= Above average evidence</a:t>
                      </a:r>
                      <a:endParaRPr b="1" sz="1100">
                        <a:latin typeface="Calibri"/>
                        <a:ea typeface="Calibri"/>
                        <a:cs typeface="Calibri"/>
                        <a:sym typeface="Calibri"/>
                      </a:endParaRPr>
                    </a:p>
                    <a:p>
                      <a:pPr indent="0" lvl="0" marL="0" rtl="0" algn="l">
                        <a:lnSpc>
                          <a:spcPct val="115000"/>
                        </a:lnSpc>
                        <a:spcBef>
                          <a:spcPts val="0"/>
                        </a:spcBef>
                        <a:spcAft>
                          <a:spcPts val="0"/>
                        </a:spcAft>
                        <a:buNone/>
                      </a:pPr>
                      <a:r>
                        <a:rPr b="1" lang="en" sz="1100">
                          <a:latin typeface="Calibri"/>
                          <a:ea typeface="Calibri"/>
                          <a:cs typeface="Calibri"/>
                          <a:sym typeface="Calibri"/>
                        </a:rPr>
                        <a:t>5= Outstanding evidence</a:t>
                      </a:r>
                      <a:endParaRPr b="1" sz="11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Comments/Evidence:</a:t>
                      </a:r>
                      <a:endParaRPr b="1" sz="11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57325">
                <a:tc>
                  <a:txBody>
                    <a:bodyPr/>
                    <a:lstStyle/>
                    <a:p>
                      <a:pPr indent="0" lvl="0" marL="0" rtl="0" algn="l">
                        <a:lnSpc>
                          <a:spcPct val="115000"/>
                        </a:lnSpc>
                        <a:spcBef>
                          <a:spcPts val="0"/>
                        </a:spcBef>
                        <a:spcAft>
                          <a:spcPts val="0"/>
                        </a:spcAft>
                        <a:buNone/>
                      </a:pPr>
                      <a:r>
                        <a:rPr b="1" lang="en" sz="1300">
                          <a:latin typeface="Calibri"/>
                          <a:ea typeface="Calibri"/>
                          <a:cs typeface="Calibri"/>
                          <a:sym typeface="Calibri"/>
                        </a:rPr>
                        <a:t>Has experience teaching and mentoring undergrad/grad students; demonstrates potential contributions to the core curricula. Teaching excellence may be evidenced by:</a:t>
                      </a:r>
                      <a:endParaRPr b="1" sz="1300">
                        <a:latin typeface="Calibri"/>
                        <a:ea typeface="Calibri"/>
                        <a:cs typeface="Calibri"/>
                        <a:sym typeface="Calibri"/>
                      </a:endParaRPr>
                    </a:p>
                    <a:p>
                      <a:pPr indent="0" lvl="0" marL="0" rtl="0" algn="l">
                        <a:lnSpc>
                          <a:spcPct val="115000"/>
                        </a:lnSpc>
                        <a:spcBef>
                          <a:spcPts val="0"/>
                        </a:spcBef>
                        <a:spcAft>
                          <a:spcPts val="0"/>
                        </a:spcAft>
                        <a:buNone/>
                      </a:pPr>
                      <a:r>
                        <a:rPr b="1" lang="en" sz="1300">
                          <a:latin typeface="Calibri"/>
                          <a:ea typeface="Calibri"/>
                          <a:cs typeface="Calibri"/>
                          <a:sym typeface="Calibri"/>
                        </a:rPr>
                        <a:t>the number and type of courses prepared, number of semesters taught, student outcomes, student assessments, teaching improvement/course development activities, experience developing curricula, student advising activities, and/or directing/supporting student capstone projects.</a:t>
                      </a:r>
                      <a:endParaRPr b="1" sz="13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7"/>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Process:  </a:t>
            </a:r>
            <a:r>
              <a:rPr b="1" lang="en"/>
              <a:t>Search Committee Meeting Dynamics</a:t>
            </a:r>
            <a:endParaRPr b="1"/>
          </a:p>
        </p:txBody>
      </p:sp>
      <p:sp>
        <p:nvSpPr>
          <p:cNvPr id="228" name="Google Shape;228;p37"/>
          <p:cNvSpPr txBox="1"/>
          <p:nvPr>
            <p:ph idx="1" type="body"/>
          </p:nvPr>
        </p:nvSpPr>
        <p:spPr>
          <a:xfrm>
            <a:off x="311700" y="1222450"/>
            <a:ext cx="8520600" cy="37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Be m</a:t>
            </a:r>
            <a:r>
              <a:rPr lang="en">
                <a:solidFill>
                  <a:schemeClr val="dk1"/>
                </a:solidFill>
              </a:rPr>
              <a:t>indful of meeting dynamics and “first speaker bias” and other issues.</a:t>
            </a:r>
            <a:endParaRPr>
              <a:solidFill>
                <a:schemeClr val="dk1"/>
              </a:solidFill>
            </a:endParaRPr>
          </a:p>
          <a:p>
            <a:pPr indent="0" lvl="0" marL="0" rtl="0" algn="l">
              <a:spcBef>
                <a:spcPts val="0"/>
              </a:spcBef>
              <a:spcAft>
                <a:spcPts val="0"/>
              </a:spcAft>
              <a:buNone/>
            </a:pPr>
            <a:r>
              <a:rPr lang="en">
                <a:solidFill>
                  <a:schemeClr val="dk1"/>
                </a:solidFill>
              </a:rPr>
              <a:t>Use of rubrics makes the process more systematic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Challenges:</a:t>
            </a:r>
            <a:endParaRPr b="1">
              <a:solidFill>
                <a:schemeClr val="dk1"/>
              </a:solidFill>
            </a:endParaRPr>
          </a:p>
          <a:p>
            <a:pPr indent="0" lvl="0" marL="0" rtl="0" algn="l">
              <a:spcBef>
                <a:spcPts val="0"/>
              </a:spcBef>
              <a:spcAft>
                <a:spcPts val="0"/>
              </a:spcAft>
              <a:buNone/>
            </a:pPr>
            <a:r>
              <a:rPr lang="en">
                <a:solidFill>
                  <a:schemeClr val="dk1"/>
                </a:solidFill>
              </a:rPr>
              <a:t>Rushed meetings can introduce bias as “short cuts”</a:t>
            </a:r>
            <a:endParaRPr>
              <a:solidFill>
                <a:schemeClr val="dk1"/>
              </a:solidFill>
            </a:endParaRPr>
          </a:p>
          <a:p>
            <a:pPr indent="0" lvl="0" marL="0" rtl="0" algn="l">
              <a:spcBef>
                <a:spcPts val="0"/>
              </a:spcBef>
              <a:spcAft>
                <a:spcPts val="0"/>
              </a:spcAft>
              <a:buNone/>
            </a:pPr>
            <a:r>
              <a:rPr lang="en">
                <a:solidFill>
                  <a:schemeClr val="dk1"/>
                </a:solidFill>
              </a:rPr>
              <a:t>Do members have reasonable time to review applications?</a:t>
            </a:r>
            <a:endParaRPr>
              <a:solidFill>
                <a:schemeClr val="dk1"/>
              </a:solidFill>
            </a:endParaRPr>
          </a:p>
          <a:p>
            <a:pPr indent="0" lvl="0" marL="0" rtl="0" algn="l">
              <a:spcBef>
                <a:spcPts val="0"/>
              </a:spcBef>
              <a:spcAft>
                <a:spcPts val="0"/>
              </a:spcAft>
              <a:buNone/>
            </a:pPr>
            <a:r>
              <a:rPr lang="en">
                <a:solidFill>
                  <a:schemeClr val="dk1"/>
                </a:solidFill>
              </a:rPr>
              <a:t>Multiple meetings frequently needed.  </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8"/>
          <p:cNvSpPr txBox="1"/>
          <p:nvPr>
            <p:ph type="title"/>
          </p:nvPr>
        </p:nvSpPr>
        <p:spPr>
          <a:xfrm>
            <a:off x="311700" y="575650"/>
            <a:ext cx="8520600" cy="10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 List </a:t>
            </a:r>
            <a:endParaRPr/>
          </a:p>
        </p:txBody>
      </p:sp>
      <p:sp>
        <p:nvSpPr>
          <p:cNvPr id="234" name="Google Shape;234;p38"/>
          <p:cNvSpPr txBox="1"/>
          <p:nvPr>
            <p:ph idx="1" type="body"/>
          </p:nvPr>
        </p:nvSpPr>
        <p:spPr>
          <a:xfrm>
            <a:off x="311700" y="1171500"/>
            <a:ext cx="8520600" cy="2483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u="sng">
                <a:solidFill>
                  <a:schemeClr val="hlink"/>
                </a:solidFill>
                <a:hlinkClick r:id="rId3"/>
              </a:rPr>
              <a:t>Sample rubrics and resources</a:t>
            </a:r>
            <a:endParaRPr>
              <a:solidFill>
                <a:srgbClr val="000000"/>
              </a:solidFill>
            </a:endParaRPr>
          </a:p>
          <a:p>
            <a:pPr indent="-342900" lvl="0" marL="457200" rtl="0" algn="l">
              <a:spcBef>
                <a:spcPts val="0"/>
              </a:spcBef>
              <a:spcAft>
                <a:spcPts val="0"/>
              </a:spcAft>
              <a:buSzPts val="1800"/>
              <a:buChar char="●"/>
            </a:pPr>
            <a:r>
              <a:rPr lang="en" u="sng">
                <a:solidFill>
                  <a:schemeClr val="hlink"/>
                </a:solidFill>
                <a:hlinkClick r:id="rId4"/>
              </a:rPr>
              <a:t>University of Michigan STRIDE recommended readings</a:t>
            </a:r>
            <a:endParaRPr/>
          </a:p>
          <a:p>
            <a:pPr indent="-342900" lvl="0" marL="457200" rtl="0" algn="l">
              <a:spcBef>
                <a:spcPts val="0"/>
              </a:spcBef>
              <a:spcAft>
                <a:spcPts val="0"/>
              </a:spcAft>
              <a:buClr>
                <a:srgbClr val="000000"/>
              </a:buClr>
              <a:buSzPts val="1800"/>
              <a:buChar char="●"/>
            </a:pPr>
            <a:r>
              <a:rPr lang="en">
                <a:solidFill>
                  <a:srgbClr val="000000"/>
                </a:solidFill>
              </a:rPr>
              <a:t>Kaiser, J. (2023). To reduce ‘reputational bias,’NIH may revamp grant scoring. </a:t>
            </a:r>
            <a:r>
              <a:rPr i="1" lang="en">
                <a:solidFill>
                  <a:srgbClr val="000000"/>
                </a:solidFill>
              </a:rPr>
              <a:t>Science (New York, NY)</a:t>
            </a:r>
            <a:r>
              <a:rPr lang="en">
                <a:solidFill>
                  <a:srgbClr val="000000"/>
                </a:solidFill>
              </a:rPr>
              <a:t>, </a:t>
            </a:r>
            <a:r>
              <a:rPr i="1" lang="en">
                <a:solidFill>
                  <a:srgbClr val="000000"/>
                </a:solidFill>
              </a:rPr>
              <a:t>379</a:t>
            </a:r>
            <a:r>
              <a:rPr lang="en">
                <a:solidFill>
                  <a:srgbClr val="000000"/>
                </a:solidFill>
              </a:rPr>
              <a:t>(6629), 223.</a:t>
            </a:r>
            <a:endParaRPr sz="25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“Evaluating Job Candidates: Choosing the Short List and Treating Interviewees Equitably” in A. J. Stewart and V. Valian </a:t>
            </a:r>
            <a:r>
              <a:rPr i="1" lang="en">
                <a:solidFill>
                  <a:srgbClr val="000000"/>
                </a:solidFill>
              </a:rPr>
              <a:t>An Inclusive Academy: Achieving Diversity and Excellence</a:t>
            </a:r>
            <a:r>
              <a:rPr lang="en">
                <a:solidFill>
                  <a:srgbClr val="000000"/>
                </a:solidFill>
              </a:rPr>
              <a:t>, MIT Press (2022), pgs. 201 - 242.</a:t>
            </a:r>
            <a:endParaRPr>
              <a:solidFill>
                <a:srgbClr val="000000"/>
              </a:solidFill>
            </a:endParaRPr>
          </a:p>
          <a:p>
            <a:pPr indent="0" lvl="0" marL="457200" rtl="0" algn="l">
              <a:spcBef>
                <a:spcPts val="0"/>
              </a:spcBef>
              <a:spcAft>
                <a:spcPts val="0"/>
              </a:spcAft>
              <a:buNone/>
            </a:pPr>
            <a:r>
              <a:rPr lang="en" sz="1600">
                <a:solidFill>
                  <a:srgbClr val="000000"/>
                </a:solidFill>
              </a:rPr>
              <a:t> </a:t>
            </a:r>
            <a:endParaRPr sz="1500">
              <a:solidFill>
                <a:srgbClr val="000000"/>
              </a:solidFill>
            </a:endParaRPr>
          </a:p>
        </p:txBody>
      </p:sp>
      <p:sp>
        <p:nvSpPr>
          <p:cNvPr id="235" name="Google Shape;235;p38"/>
          <p:cNvSpPr txBox="1"/>
          <p:nvPr/>
        </p:nvSpPr>
        <p:spPr>
          <a:xfrm>
            <a:off x="1422075" y="3654900"/>
            <a:ext cx="60648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chemeClr val="dk1"/>
                </a:solidFill>
              </a:rPr>
              <a:t>Next Up:  Best Practices for Interviewing </a:t>
            </a:r>
            <a:endParaRPr b="1" sz="2200">
              <a:solidFill>
                <a:schemeClr val="dk1"/>
              </a:solidFill>
            </a:endParaRPr>
          </a:p>
          <a:p>
            <a:pPr indent="0" lvl="0" marL="0" rtl="0" algn="ctr">
              <a:spcBef>
                <a:spcPts val="0"/>
              </a:spcBef>
              <a:spcAft>
                <a:spcPts val="0"/>
              </a:spcAft>
              <a:buNone/>
            </a:pPr>
            <a:r>
              <a:rPr lang="en">
                <a:solidFill>
                  <a:schemeClr val="dk1"/>
                </a:solidFill>
              </a:rPr>
              <a:t>Wednesday, November 29, 2023</a:t>
            </a:r>
            <a:endParaRPr sz="2400">
              <a:solidFill>
                <a:schemeClr val="dk1"/>
              </a:solidFill>
            </a:endParaRPr>
          </a:p>
          <a:p>
            <a:pPr indent="0" lvl="0" marL="0" rtl="0" algn="ctr">
              <a:spcBef>
                <a:spcPts val="0"/>
              </a:spcBef>
              <a:spcAft>
                <a:spcPts val="0"/>
              </a:spcAft>
              <a:buNone/>
            </a:pPr>
            <a:r>
              <a:rPr lang="en">
                <a:solidFill>
                  <a:schemeClr val="dk1"/>
                </a:solidFill>
              </a:rPr>
              <a:t>12:00-1:00pm</a:t>
            </a:r>
            <a:endParaRPr>
              <a:solidFill>
                <a:schemeClr val="dk1"/>
              </a:solidFill>
            </a:endParaRPr>
          </a:p>
          <a:p>
            <a:pPr indent="0" lvl="0" marL="0" rtl="0" algn="ctr">
              <a:spcBef>
                <a:spcPts val="0"/>
              </a:spcBef>
              <a:spcAft>
                <a:spcPts val="0"/>
              </a:spcAft>
              <a:buNone/>
            </a:pPr>
            <a:r>
              <a:rPr lang="en">
                <a:solidFill>
                  <a:schemeClr val="dk1"/>
                </a:solidFill>
              </a:rPr>
              <a:t>1:00-1:30pm (optional specific Q&amp;A)</a:t>
            </a:r>
            <a:endParaRPr>
              <a:solidFill>
                <a:schemeClr val="dk1"/>
              </a:solidFill>
            </a:endParaRPr>
          </a:p>
          <a:p>
            <a:pPr indent="0" lvl="0" marL="0" rtl="0" algn="ctr">
              <a:spcBef>
                <a:spcPts val="0"/>
              </a:spcBef>
              <a:spcAft>
                <a:spcPts val="0"/>
              </a:spcAft>
              <a:buNone/>
            </a:pPr>
            <a:r>
              <a:rPr lang="en">
                <a:solidFill>
                  <a:schemeClr val="dk1"/>
                </a:solidFill>
              </a:rPr>
              <a:t>WebEx</a:t>
            </a:r>
            <a:endParaRPr>
              <a:solidFill>
                <a:schemeClr val="dk1"/>
              </a:solidFill>
            </a:endParaRPr>
          </a:p>
        </p:txBody>
      </p:sp>
      <p:sp>
        <p:nvSpPr>
          <p:cNvPr id="236" name="Google Shape;236;p38"/>
          <p:cNvSpPr txBox="1"/>
          <p:nvPr/>
        </p:nvSpPr>
        <p:spPr>
          <a:xfrm>
            <a:off x="6663525" y="1228925"/>
            <a:ext cx="2517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9"/>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Just-in-Time Consultations (Q&amp;A)</a:t>
            </a:r>
            <a:endParaRPr/>
          </a:p>
        </p:txBody>
      </p:sp>
      <p:sp>
        <p:nvSpPr>
          <p:cNvPr id="242" name="Google Shape;242;p39"/>
          <p:cNvSpPr txBox="1"/>
          <p:nvPr>
            <p:ph idx="1" type="body"/>
          </p:nvPr>
        </p:nvSpPr>
        <p:spPr>
          <a:xfrm>
            <a:off x="4952825" y="1605825"/>
            <a:ext cx="3585300" cy="24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t>For those interested:</a:t>
            </a:r>
            <a:endParaRPr b="1" sz="2200"/>
          </a:p>
          <a:p>
            <a:pPr indent="0" lvl="0" marL="0" rtl="0" algn="ctr">
              <a:spcBef>
                <a:spcPts val="0"/>
              </a:spcBef>
              <a:spcAft>
                <a:spcPts val="0"/>
              </a:spcAft>
              <a:buNone/>
            </a:pPr>
            <a:r>
              <a:t/>
            </a:r>
            <a:endParaRPr sz="2200"/>
          </a:p>
          <a:p>
            <a:pPr indent="0" lvl="0" marL="0" rtl="0" algn="ctr">
              <a:spcBef>
                <a:spcPts val="0"/>
              </a:spcBef>
              <a:spcAft>
                <a:spcPts val="0"/>
              </a:spcAft>
              <a:buNone/>
            </a:pPr>
            <a:r>
              <a:rPr lang="en" sz="2200"/>
              <a:t>Please stay for informal Q&amp;A and discussion about your evaluation process.  </a:t>
            </a:r>
            <a:endParaRPr sz="2200"/>
          </a:p>
        </p:txBody>
      </p:sp>
      <p:pic>
        <p:nvPicPr>
          <p:cNvPr id="243" name="Google Shape;243;p39"/>
          <p:cNvPicPr preferRelativeResize="0"/>
          <p:nvPr/>
        </p:nvPicPr>
        <p:blipFill>
          <a:blip r:embed="rId3">
            <a:alphaModFix/>
          </a:blip>
          <a:stretch>
            <a:fillRect/>
          </a:stretch>
        </p:blipFill>
        <p:spPr>
          <a:xfrm>
            <a:off x="489417" y="1458875"/>
            <a:ext cx="3872125" cy="290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53850" y="709550"/>
            <a:ext cx="9036300" cy="516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307FAE"/>
              </a:buClr>
              <a:buSzPts val="2250"/>
              <a:buFont typeface="Avenir"/>
              <a:buNone/>
            </a:pPr>
            <a:r>
              <a:rPr b="1" i="0" lang="en" sz="1400" u="none" cap="none" strike="noStrike">
                <a:solidFill>
                  <a:srgbClr val="000000"/>
                </a:solidFill>
                <a:latin typeface="Arial"/>
                <a:ea typeface="Arial"/>
                <a:cs typeface="Arial"/>
                <a:sym typeface="Arial"/>
              </a:rPr>
              <a:t>UMBC </a:t>
            </a:r>
            <a:r>
              <a:rPr b="1" lang="en" sz="1400">
                <a:solidFill>
                  <a:srgbClr val="000000"/>
                </a:solidFill>
                <a:latin typeface="Arial"/>
                <a:ea typeface="Arial"/>
                <a:cs typeface="Arial"/>
                <a:sym typeface="Arial"/>
              </a:rPr>
              <a:t>Committee on Strategies and Tactics for Recruiting to Increase Diversity and Excellence (STRIDE)</a:t>
            </a:r>
            <a:endParaRPr b="1" i="0" sz="1400" u="none" cap="none" strike="noStrike">
              <a:solidFill>
                <a:srgbClr val="000000"/>
              </a:solidFill>
              <a:latin typeface="Arial"/>
              <a:ea typeface="Arial"/>
              <a:cs typeface="Arial"/>
              <a:sym typeface="Arial"/>
            </a:endParaRPr>
          </a:p>
        </p:txBody>
      </p:sp>
      <p:sp>
        <p:nvSpPr>
          <p:cNvPr id="81" name="Google Shape;81;p17"/>
          <p:cNvSpPr txBox="1"/>
          <p:nvPr/>
        </p:nvSpPr>
        <p:spPr>
          <a:xfrm>
            <a:off x="1190375" y="1447600"/>
            <a:ext cx="1917300" cy="8541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
                <a:latin typeface="Times New Roman"/>
                <a:ea typeface="Times New Roman"/>
                <a:cs typeface="Times New Roman"/>
                <a:sym typeface="Times New Roman"/>
              </a:rPr>
              <a:t> Lisa Kelly</a:t>
            </a:r>
            <a:endParaRPr sz="1400">
              <a:latin typeface="Times New Roman"/>
              <a:ea typeface="Times New Roman"/>
              <a:cs typeface="Times New Roman"/>
              <a:sym typeface="Times New Roman"/>
            </a:endParaRPr>
          </a:p>
          <a:p>
            <a:pPr indent="0" lvl="0" marL="0" marR="0" rtl="0" algn="l">
              <a:spcBef>
                <a:spcPts val="0"/>
              </a:spcBef>
              <a:spcAft>
                <a:spcPts val="0"/>
              </a:spcAft>
              <a:buNone/>
            </a:pPr>
            <a:r>
              <a:rPr lang="en">
                <a:latin typeface="Times New Roman"/>
                <a:ea typeface="Times New Roman"/>
                <a:cs typeface="Times New Roman"/>
                <a:sym typeface="Times New Roman"/>
              </a:rPr>
              <a:t> Professor</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a:solidFill>
                  <a:schemeClr val="dk1"/>
                </a:solidFill>
                <a:latin typeface="Times New Roman"/>
                <a:ea typeface="Times New Roman"/>
                <a:cs typeface="Times New Roman"/>
                <a:sym typeface="Times New Roman"/>
              </a:rPr>
              <a:t> </a:t>
            </a:r>
            <a:r>
              <a:rPr lang="en" sz="1400">
                <a:solidFill>
                  <a:schemeClr val="dk1"/>
                </a:solidFill>
                <a:latin typeface="Times New Roman"/>
                <a:ea typeface="Times New Roman"/>
                <a:cs typeface="Times New Roman"/>
                <a:sym typeface="Times New Roman"/>
              </a:rPr>
              <a:t>C</a:t>
            </a:r>
            <a:r>
              <a:rPr lang="en">
                <a:solidFill>
                  <a:schemeClr val="dk1"/>
                </a:solidFill>
                <a:latin typeface="Times New Roman"/>
                <a:ea typeface="Times New Roman"/>
                <a:cs typeface="Times New Roman"/>
                <a:sym typeface="Times New Roman"/>
              </a:rPr>
              <a:t>hemistry</a:t>
            </a:r>
            <a:r>
              <a:rPr lang="en"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a:solidFill>
                  <a:schemeClr val="dk1"/>
                </a:solidFill>
                <a:latin typeface="Times New Roman"/>
                <a:ea typeface="Times New Roman"/>
                <a:cs typeface="Times New Roman"/>
                <a:sym typeface="Times New Roman"/>
              </a:rPr>
              <a:t> </a:t>
            </a:r>
            <a:r>
              <a:rPr lang="en" sz="1400">
                <a:solidFill>
                  <a:schemeClr val="dk1"/>
                </a:solidFill>
                <a:latin typeface="Times New Roman"/>
                <a:ea typeface="Times New Roman"/>
                <a:cs typeface="Times New Roman"/>
                <a:sym typeface="Times New Roman"/>
              </a:rPr>
              <a:t>and </a:t>
            </a:r>
            <a:r>
              <a:rPr lang="en">
                <a:solidFill>
                  <a:schemeClr val="dk1"/>
                </a:solidFill>
                <a:latin typeface="Times New Roman"/>
                <a:ea typeface="Times New Roman"/>
                <a:cs typeface="Times New Roman"/>
                <a:sym typeface="Times New Roman"/>
              </a:rPr>
              <a:t>Biochemistry</a:t>
            </a:r>
            <a:endParaRPr sz="1400">
              <a:solidFill>
                <a:schemeClr val="dk1"/>
              </a:solidFill>
              <a:latin typeface="Times New Roman"/>
              <a:ea typeface="Times New Roman"/>
              <a:cs typeface="Times New Roman"/>
              <a:sym typeface="Times New Roman"/>
            </a:endParaRPr>
          </a:p>
        </p:txBody>
      </p:sp>
      <p:sp>
        <p:nvSpPr>
          <p:cNvPr id="82" name="Google Shape;82;p17"/>
          <p:cNvSpPr txBox="1"/>
          <p:nvPr/>
        </p:nvSpPr>
        <p:spPr>
          <a:xfrm>
            <a:off x="1246974" y="3074050"/>
            <a:ext cx="1524900" cy="11325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
                <a:latin typeface="Times New Roman"/>
                <a:ea typeface="Times New Roman"/>
                <a:cs typeface="Times New Roman"/>
                <a:sym typeface="Times New Roman"/>
              </a:rPr>
              <a:t>Rachel Brewster</a:t>
            </a:r>
            <a:endParaRPr b="1">
              <a:latin typeface="Times New Roman"/>
              <a:ea typeface="Times New Roman"/>
              <a:cs typeface="Times New Roman"/>
              <a:sym typeface="Times New Roman"/>
            </a:endParaRPr>
          </a:p>
          <a:p>
            <a:pPr indent="0" lvl="0" marL="0" marR="0" rtl="0" algn="l">
              <a:spcBef>
                <a:spcPts val="0"/>
              </a:spcBef>
              <a:spcAft>
                <a:spcPts val="0"/>
              </a:spcAft>
              <a:buNone/>
            </a:pPr>
            <a:r>
              <a:rPr lang="en" sz="1400">
                <a:solidFill>
                  <a:srgbClr val="000000"/>
                </a:solidFill>
                <a:latin typeface="Times New Roman"/>
                <a:ea typeface="Times New Roman"/>
                <a:cs typeface="Times New Roman"/>
                <a:sym typeface="Times New Roman"/>
              </a:rPr>
              <a:t>Professor </a:t>
            </a:r>
            <a:endParaRPr sz="14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
                <a:latin typeface="Times New Roman"/>
                <a:ea typeface="Times New Roman"/>
                <a:cs typeface="Times New Roman"/>
                <a:sym typeface="Times New Roman"/>
              </a:rPr>
              <a:t>Biological Sciences</a:t>
            </a:r>
            <a:endParaRPr sz="1400">
              <a:solidFill>
                <a:schemeClr val="dk1"/>
              </a:solidFill>
              <a:latin typeface="Times New Roman"/>
              <a:ea typeface="Times New Roman"/>
              <a:cs typeface="Times New Roman"/>
              <a:sym typeface="Times New Roman"/>
            </a:endParaRPr>
          </a:p>
        </p:txBody>
      </p:sp>
      <p:sp>
        <p:nvSpPr>
          <p:cNvPr id="83" name="Google Shape;83;p17"/>
          <p:cNvSpPr txBox="1"/>
          <p:nvPr/>
        </p:nvSpPr>
        <p:spPr>
          <a:xfrm>
            <a:off x="4126888" y="1308400"/>
            <a:ext cx="1733100" cy="11325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
                <a:latin typeface="Times New Roman"/>
                <a:ea typeface="Times New Roman"/>
                <a:cs typeface="Times New Roman"/>
                <a:sym typeface="Times New Roman"/>
              </a:rPr>
              <a:t>Lauren Edwards</a:t>
            </a:r>
            <a:endParaRPr b="1">
              <a:latin typeface="Times New Roman"/>
              <a:ea typeface="Times New Roman"/>
              <a:cs typeface="Times New Roman"/>
              <a:sym typeface="Times New Roman"/>
            </a:endParaRPr>
          </a:p>
          <a:p>
            <a:pPr indent="0" lvl="0" marL="0" marR="0" rtl="0" algn="l">
              <a:spcBef>
                <a:spcPts val="0"/>
              </a:spcBef>
              <a:spcAft>
                <a:spcPts val="0"/>
              </a:spcAft>
              <a:buNone/>
            </a:pPr>
            <a:r>
              <a:rPr lang="en">
                <a:latin typeface="Times New Roman"/>
                <a:ea typeface="Times New Roman"/>
                <a:cs typeface="Times New Roman"/>
                <a:sym typeface="Times New Roman"/>
              </a:rPr>
              <a:t>Associate Professor</a:t>
            </a:r>
            <a:endParaRPr>
              <a:latin typeface="Times New Roman"/>
              <a:ea typeface="Times New Roman"/>
              <a:cs typeface="Times New Roman"/>
              <a:sym typeface="Times New Roman"/>
            </a:endParaRPr>
          </a:p>
          <a:p>
            <a:pPr indent="0" lvl="0" marL="0" marR="0" rtl="0" algn="l">
              <a:spcBef>
                <a:spcPts val="0"/>
              </a:spcBef>
              <a:spcAft>
                <a:spcPts val="0"/>
              </a:spcAft>
              <a:buNone/>
            </a:pPr>
            <a:r>
              <a:rPr lang="en">
                <a:latin typeface="Times New Roman"/>
                <a:ea typeface="Times New Roman"/>
                <a:cs typeface="Times New Roman"/>
                <a:sym typeface="Times New Roman"/>
              </a:rPr>
              <a:t>Public Policy</a:t>
            </a:r>
            <a:endParaRPr>
              <a:latin typeface="Times New Roman"/>
              <a:ea typeface="Times New Roman"/>
              <a:cs typeface="Times New Roman"/>
              <a:sym typeface="Times New Roman"/>
            </a:endParaRPr>
          </a:p>
        </p:txBody>
      </p:sp>
      <p:sp>
        <p:nvSpPr>
          <p:cNvPr id="84" name="Google Shape;84;p17"/>
          <p:cNvSpPr txBox="1"/>
          <p:nvPr/>
        </p:nvSpPr>
        <p:spPr>
          <a:xfrm>
            <a:off x="4325499" y="2874275"/>
            <a:ext cx="1335900" cy="13623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
                <a:latin typeface="Times New Roman"/>
                <a:ea typeface="Times New Roman"/>
                <a:cs typeface="Times New Roman"/>
                <a:sym typeface="Times New Roman"/>
              </a:rPr>
              <a:t>John Schumacher</a:t>
            </a:r>
            <a:endParaRPr b="1" sz="1400">
              <a:latin typeface="Times New Roman"/>
              <a:ea typeface="Times New Roman"/>
              <a:cs typeface="Times New Roman"/>
              <a:sym typeface="Times New Roman"/>
            </a:endParaRPr>
          </a:p>
          <a:p>
            <a:pPr indent="0" lvl="0" marL="0" marR="0" rtl="0" algn="l">
              <a:spcBef>
                <a:spcPts val="0"/>
              </a:spcBef>
              <a:spcAft>
                <a:spcPts val="0"/>
              </a:spcAft>
              <a:buNone/>
            </a:pPr>
            <a:r>
              <a:rPr lang="en" sz="1400">
                <a:solidFill>
                  <a:srgbClr val="000000"/>
                </a:solidFill>
                <a:latin typeface="Times New Roman"/>
                <a:ea typeface="Times New Roman"/>
                <a:cs typeface="Times New Roman"/>
                <a:sym typeface="Times New Roman"/>
              </a:rPr>
              <a:t>Professor</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a:latin typeface="Times New Roman"/>
                <a:ea typeface="Times New Roman"/>
                <a:cs typeface="Times New Roman"/>
                <a:sym typeface="Times New Roman"/>
              </a:rPr>
              <a:t>Sociology, Anthropology, and Public Health</a:t>
            </a:r>
            <a:endParaRPr sz="1400">
              <a:solidFill>
                <a:schemeClr val="dk1"/>
              </a:solidFill>
              <a:latin typeface="Times New Roman"/>
              <a:ea typeface="Times New Roman"/>
              <a:cs typeface="Times New Roman"/>
              <a:sym typeface="Times New Roman"/>
            </a:endParaRPr>
          </a:p>
        </p:txBody>
      </p:sp>
      <p:sp>
        <p:nvSpPr>
          <p:cNvPr id="85" name="Google Shape;85;p17"/>
          <p:cNvSpPr txBox="1"/>
          <p:nvPr/>
        </p:nvSpPr>
        <p:spPr>
          <a:xfrm>
            <a:off x="7285290" y="1308392"/>
            <a:ext cx="1440000" cy="1362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Clr>
                <a:schemeClr val="dk1"/>
              </a:buClr>
              <a:buFont typeface="Arial"/>
              <a:buNone/>
            </a:pPr>
            <a:r>
              <a:rPr b="1" lang="en">
                <a:solidFill>
                  <a:schemeClr val="dk1"/>
                </a:solidFill>
                <a:latin typeface="Times New Roman"/>
                <a:ea typeface="Times New Roman"/>
                <a:cs typeface="Times New Roman"/>
                <a:sym typeface="Times New Roman"/>
              </a:rPr>
              <a:t>Tim Topoleski</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Font typeface="Arial"/>
              <a:buNone/>
            </a:pPr>
            <a:r>
              <a:rPr lang="en">
                <a:solidFill>
                  <a:schemeClr val="dk1"/>
                </a:solidFill>
                <a:latin typeface="Times New Roman"/>
                <a:ea typeface="Times New Roman"/>
                <a:cs typeface="Times New Roman"/>
                <a:sym typeface="Times New Roman"/>
              </a:rPr>
              <a:t>Professor</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Font typeface="Arial"/>
              <a:buNone/>
            </a:pPr>
            <a:r>
              <a:rPr lang="en">
                <a:solidFill>
                  <a:schemeClr val="dk1"/>
                </a:solidFill>
                <a:latin typeface="Times New Roman"/>
                <a:ea typeface="Times New Roman"/>
                <a:cs typeface="Times New Roman"/>
                <a:sym typeface="Times New Roman"/>
              </a:rPr>
              <a:t>Mechanical Engineering</a:t>
            </a:r>
            <a:endParaRPr>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a:solidFill>
                <a:schemeClr val="dk1"/>
              </a:solidFill>
              <a:latin typeface="Times New Roman"/>
              <a:ea typeface="Times New Roman"/>
              <a:cs typeface="Times New Roman"/>
              <a:sym typeface="Times New Roman"/>
            </a:endParaRPr>
          </a:p>
        </p:txBody>
      </p:sp>
      <p:pic>
        <p:nvPicPr>
          <p:cNvPr id="86" name="Google Shape;86;p17"/>
          <p:cNvPicPr preferRelativeResize="0"/>
          <p:nvPr/>
        </p:nvPicPr>
        <p:blipFill rotWithShape="1">
          <a:blip r:embed="rId3">
            <a:alphaModFix/>
          </a:blip>
          <a:srcRect b="0" l="0" r="0" t="0"/>
          <a:stretch/>
        </p:blipFill>
        <p:spPr>
          <a:xfrm>
            <a:off x="0" y="4480450"/>
            <a:ext cx="9144000" cy="693900"/>
          </a:xfrm>
          <a:prstGeom prst="rect">
            <a:avLst/>
          </a:prstGeom>
          <a:noFill/>
          <a:ln>
            <a:noFill/>
          </a:ln>
        </p:spPr>
      </p:pic>
      <p:pic>
        <p:nvPicPr>
          <p:cNvPr id="87" name="Google Shape;87;p17"/>
          <p:cNvPicPr preferRelativeResize="0"/>
          <p:nvPr/>
        </p:nvPicPr>
        <p:blipFill>
          <a:blip r:embed="rId4">
            <a:alphaModFix/>
          </a:blip>
          <a:stretch>
            <a:fillRect/>
          </a:stretch>
        </p:blipFill>
        <p:spPr>
          <a:xfrm>
            <a:off x="133301" y="3074049"/>
            <a:ext cx="1021719" cy="1362300"/>
          </a:xfrm>
          <a:prstGeom prst="rect">
            <a:avLst/>
          </a:prstGeom>
          <a:noFill/>
          <a:ln>
            <a:noFill/>
          </a:ln>
        </p:spPr>
      </p:pic>
      <p:pic>
        <p:nvPicPr>
          <p:cNvPr id="88" name="Google Shape;88;p17"/>
          <p:cNvPicPr preferRelativeResize="0"/>
          <p:nvPr/>
        </p:nvPicPr>
        <p:blipFill>
          <a:blip r:embed="rId5">
            <a:alphaModFix/>
          </a:blip>
          <a:stretch>
            <a:fillRect/>
          </a:stretch>
        </p:blipFill>
        <p:spPr>
          <a:xfrm>
            <a:off x="5964362" y="1301748"/>
            <a:ext cx="1260900" cy="1471876"/>
          </a:xfrm>
          <a:prstGeom prst="rect">
            <a:avLst/>
          </a:prstGeom>
          <a:noFill/>
          <a:ln>
            <a:noFill/>
          </a:ln>
        </p:spPr>
      </p:pic>
      <p:pic>
        <p:nvPicPr>
          <p:cNvPr id="89" name="Google Shape;89;p17"/>
          <p:cNvPicPr preferRelativeResize="0"/>
          <p:nvPr/>
        </p:nvPicPr>
        <p:blipFill>
          <a:blip r:embed="rId6">
            <a:alphaModFix/>
          </a:blip>
          <a:stretch>
            <a:fillRect/>
          </a:stretch>
        </p:blipFill>
        <p:spPr>
          <a:xfrm>
            <a:off x="3025775" y="1301744"/>
            <a:ext cx="1021725" cy="1548068"/>
          </a:xfrm>
          <a:prstGeom prst="rect">
            <a:avLst/>
          </a:prstGeom>
          <a:noFill/>
          <a:ln>
            <a:noFill/>
          </a:ln>
        </p:spPr>
      </p:pic>
      <p:pic>
        <p:nvPicPr>
          <p:cNvPr id="90" name="Google Shape;90;p17"/>
          <p:cNvPicPr preferRelativeResize="0"/>
          <p:nvPr/>
        </p:nvPicPr>
        <p:blipFill>
          <a:blip r:embed="rId7">
            <a:alphaModFix/>
          </a:blip>
          <a:stretch>
            <a:fillRect/>
          </a:stretch>
        </p:blipFill>
        <p:spPr>
          <a:xfrm>
            <a:off x="77900" y="1400187"/>
            <a:ext cx="1260900" cy="1454863"/>
          </a:xfrm>
          <a:prstGeom prst="rect">
            <a:avLst/>
          </a:prstGeom>
          <a:noFill/>
          <a:ln>
            <a:noFill/>
          </a:ln>
        </p:spPr>
      </p:pic>
      <p:pic>
        <p:nvPicPr>
          <p:cNvPr id="91" name="Google Shape;91;p17"/>
          <p:cNvPicPr preferRelativeResize="0"/>
          <p:nvPr/>
        </p:nvPicPr>
        <p:blipFill rotWithShape="1">
          <a:blip r:embed="rId8">
            <a:alphaModFix/>
          </a:blip>
          <a:srcRect b="-7060" l="4390" r="-4390" t="7060"/>
          <a:stretch/>
        </p:blipFill>
        <p:spPr>
          <a:xfrm>
            <a:off x="3025775" y="3007308"/>
            <a:ext cx="1177250" cy="15696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rotWithShape="1">
          <a:blip r:embed="rId3">
            <a:alphaModFix/>
          </a:blip>
          <a:srcRect b="0" l="0" r="0" t="0"/>
          <a:stretch/>
        </p:blipFill>
        <p:spPr>
          <a:xfrm>
            <a:off x="0" y="4480450"/>
            <a:ext cx="9144000" cy="693900"/>
          </a:xfrm>
          <a:prstGeom prst="rect">
            <a:avLst/>
          </a:prstGeom>
          <a:noFill/>
          <a:ln>
            <a:noFill/>
          </a:ln>
        </p:spPr>
      </p:pic>
      <p:sp>
        <p:nvSpPr>
          <p:cNvPr id="97" name="Google Shape;97;p18"/>
          <p:cNvSpPr txBox="1"/>
          <p:nvPr>
            <p:ph type="title"/>
          </p:nvPr>
        </p:nvSpPr>
        <p:spPr>
          <a:xfrm>
            <a:off x="265500" y="1233175"/>
            <a:ext cx="4045200" cy="148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a:t>Conversation Goals</a:t>
            </a:r>
            <a:endParaRPr/>
          </a:p>
          <a:p>
            <a:pPr indent="0" lvl="0" marL="457200" rtl="0" algn="ctr">
              <a:lnSpc>
                <a:spcPct val="100000"/>
              </a:lnSpc>
              <a:spcBef>
                <a:spcPts val="0"/>
              </a:spcBef>
              <a:spcAft>
                <a:spcPts val="0"/>
              </a:spcAft>
              <a:buNone/>
            </a:pPr>
            <a:r>
              <a:t/>
            </a:r>
            <a:endParaRPr/>
          </a:p>
        </p:txBody>
      </p:sp>
      <p:sp>
        <p:nvSpPr>
          <p:cNvPr id="98" name="Google Shape;98;p18"/>
          <p:cNvSpPr txBox="1"/>
          <p:nvPr>
            <p:ph idx="2" type="body"/>
          </p:nvPr>
        </p:nvSpPr>
        <p:spPr>
          <a:xfrm>
            <a:off x="4939500" y="724075"/>
            <a:ext cx="4153800" cy="3695100"/>
          </a:xfrm>
          <a:prstGeom prst="rect">
            <a:avLst/>
          </a:prstGeom>
        </p:spPr>
        <p:txBody>
          <a:bodyPr anchorCtr="0" anchor="ctr" bIns="91425" lIns="91425" spcFirstLastPara="1" rIns="91425" wrap="square" tIns="91425">
            <a:noAutofit/>
          </a:bodyPr>
          <a:lstStyle/>
          <a:p>
            <a:pPr indent="-361950" lvl="0" marL="457200" rtl="0" algn="l">
              <a:spcBef>
                <a:spcPts val="0"/>
              </a:spcBef>
              <a:spcAft>
                <a:spcPts val="0"/>
              </a:spcAft>
              <a:buSzPts val="2100"/>
              <a:buAutoNum type="arabicPeriod"/>
            </a:pPr>
            <a:r>
              <a:rPr b="1" lang="en" sz="2100"/>
              <a:t>Recognizing Bias</a:t>
            </a:r>
            <a:endParaRPr b="1" sz="2100"/>
          </a:p>
          <a:p>
            <a:pPr indent="-361950" lvl="0" marL="457200" rtl="0" algn="l">
              <a:spcBef>
                <a:spcPts val="0"/>
              </a:spcBef>
              <a:spcAft>
                <a:spcPts val="0"/>
              </a:spcAft>
              <a:buSzPts val="2100"/>
              <a:buAutoNum type="arabicPeriod"/>
            </a:pPr>
            <a:r>
              <a:rPr b="1" lang="en" sz="2100"/>
              <a:t>Rubrics</a:t>
            </a:r>
            <a:endParaRPr b="1" sz="2100"/>
          </a:p>
          <a:p>
            <a:pPr indent="-336550" lvl="1" marL="914400" rtl="0" algn="l">
              <a:spcBef>
                <a:spcPts val="0"/>
              </a:spcBef>
              <a:spcAft>
                <a:spcPts val="0"/>
              </a:spcAft>
              <a:buSzPts val="1700"/>
              <a:buAutoNum type="alphaLcPeriod"/>
            </a:pPr>
            <a:r>
              <a:rPr b="1" lang="en" sz="1700"/>
              <a:t>Developing</a:t>
            </a:r>
            <a:endParaRPr b="1" sz="1700"/>
          </a:p>
          <a:p>
            <a:pPr indent="-336550" lvl="1" marL="914400" rtl="0" algn="l">
              <a:spcBef>
                <a:spcPts val="0"/>
              </a:spcBef>
              <a:spcAft>
                <a:spcPts val="0"/>
              </a:spcAft>
              <a:buSzPts val="1700"/>
              <a:buAutoNum type="alphaLcPeriod"/>
            </a:pPr>
            <a:r>
              <a:rPr b="1" lang="en" sz="1700"/>
              <a:t>Calibrating &amp; Using </a:t>
            </a:r>
            <a:endParaRPr b="1" sz="1700"/>
          </a:p>
          <a:p>
            <a:pPr indent="-361950" lvl="0" marL="457200" rtl="0" algn="l">
              <a:spcBef>
                <a:spcPts val="0"/>
              </a:spcBef>
              <a:spcAft>
                <a:spcPts val="0"/>
              </a:spcAft>
              <a:buSzPts val="2100"/>
              <a:buAutoNum type="arabicPeriod"/>
            </a:pPr>
            <a:r>
              <a:rPr b="1" lang="en" sz="2100"/>
              <a:t>Evaluation Process Issues</a:t>
            </a:r>
            <a:endParaRPr b="1" sz="2100"/>
          </a:p>
          <a:p>
            <a:pPr indent="-361950" lvl="0" marL="457200" rtl="0" algn="l">
              <a:spcBef>
                <a:spcPts val="0"/>
              </a:spcBef>
              <a:spcAft>
                <a:spcPts val="0"/>
              </a:spcAft>
              <a:buSzPts val="2100"/>
              <a:buAutoNum type="arabicPeriod"/>
            </a:pPr>
            <a:r>
              <a:rPr b="1" lang="en" sz="2100"/>
              <a:t>DEI Statements</a:t>
            </a:r>
            <a:endParaRPr b="1" sz="2100"/>
          </a:p>
          <a:p>
            <a:pPr indent="0" lvl="0" marL="914400" rtl="0" algn="l">
              <a:spcBef>
                <a:spcPts val="0"/>
              </a:spcBef>
              <a:spcAft>
                <a:spcPts val="0"/>
              </a:spcAft>
              <a:buNone/>
            </a:pPr>
            <a:r>
              <a:rPr lang="en"/>
              <a:t> </a:t>
            </a:r>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9"/>
          <p:cNvPicPr preferRelativeResize="0"/>
          <p:nvPr/>
        </p:nvPicPr>
        <p:blipFill>
          <a:blip r:embed="rId3">
            <a:alphaModFix/>
          </a:blip>
          <a:stretch>
            <a:fillRect/>
          </a:stretch>
        </p:blipFill>
        <p:spPr>
          <a:xfrm>
            <a:off x="0" y="664200"/>
            <a:ext cx="8668574" cy="447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270375" y="620625"/>
            <a:ext cx="8520600" cy="12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a:t>
            </a:r>
            <a:endParaRPr/>
          </a:p>
          <a:p>
            <a:pPr indent="0" lvl="0" marL="0" rtl="0" algn="l">
              <a:spcBef>
                <a:spcPts val="0"/>
              </a:spcBef>
              <a:spcAft>
                <a:spcPts val="0"/>
              </a:spcAft>
              <a:buNone/>
            </a:pPr>
            <a:r>
              <a:rPr b="1" lang="en"/>
              <a:t>A Fictional UMBC Search Committee Meeting…</a:t>
            </a:r>
            <a:endParaRPr b="1"/>
          </a:p>
        </p:txBody>
      </p:sp>
      <p:sp>
        <p:nvSpPr>
          <p:cNvPr id="109" name="Google Shape;109;p20"/>
          <p:cNvSpPr txBox="1"/>
          <p:nvPr>
            <p:ph idx="1" type="body"/>
          </p:nvPr>
        </p:nvSpPr>
        <p:spPr>
          <a:xfrm>
            <a:off x="105125" y="1689525"/>
            <a:ext cx="8520600" cy="31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sz="2500">
                <a:solidFill>
                  <a:schemeClr val="dk1"/>
                </a:solidFill>
              </a:rPr>
              <a:t>Breakout Rooms:</a:t>
            </a:r>
            <a:endParaRPr b="1" sz="2500">
              <a:solidFill>
                <a:schemeClr val="dk1"/>
              </a:solidFill>
            </a:endParaRPr>
          </a:p>
          <a:p>
            <a:pPr indent="-374650" lvl="0" marL="914400" rtl="0" algn="l">
              <a:spcBef>
                <a:spcPts val="0"/>
              </a:spcBef>
              <a:spcAft>
                <a:spcPts val="0"/>
              </a:spcAft>
              <a:buClr>
                <a:schemeClr val="dk1"/>
              </a:buClr>
              <a:buSzPts val="2300"/>
              <a:buAutoNum type="arabicParenR"/>
            </a:pPr>
            <a:r>
              <a:rPr lang="en" sz="2300">
                <a:solidFill>
                  <a:schemeClr val="dk1"/>
                </a:solidFill>
              </a:rPr>
              <a:t>Identify problematic elements?</a:t>
            </a:r>
            <a:endParaRPr sz="2300">
              <a:solidFill>
                <a:schemeClr val="dk1"/>
              </a:solidFill>
            </a:endParaRPr>
          </a:p>
          <a:p>
            <a:pPr indent="0" lvl="0" marL="1371600" rtl="0" algn="l">
              <a:spcBef>
                <a:spcPts val="0"/>
              </a:spcBef>
              <a:spcAft>
                <a:spcPts val="0"/>
              </a:spcAft>
              <a:buNone/>
            </a:pPr>
            <a:r>
              <a:t/>
            </a:r>
            <a:endParaRPr sz="600">
              <a:solidFill>
                <a:schemeClr val="dk1"/>
              </a:solidFill>
            </a:endParaRPr>
          </a:p>
          <a:p>
            <a:pPr indent="-374650" lvl="0" marL="914400" rtl="0" algn="l">
              <a:spcBef>
                <a:spcPts val="0"/>
              </a:spcBef>
              <a:spcAft>
                <a:spcPts val="0"/>
              </a:spcAft>
              <a:buClr>
                <a:schemeClr val="dk1"/>
              </a:buClr>
              <a:buSzPts val="2300"/>
              <a:buAutoNum type="arabicParenR"/>
            </a:pPr>
            <a:r>
              <a:rPr lang="en" sz="2300">
                <a:solidFill>
                  <a:schemeClr val="dk1"/>
                </a:solidFill>
              </a:rPr>
              <a:t>Rewrite the script, what to do differently?</a:t>
            </a:r>
            <a:endParaRPr sz="2300">
              <a:solidFill>
                <a:schemeClr val="dk1"/>
              </a:solidFill>
            </a:endParaRPr>
          </a:p>
          <a:p>
            <a:pPr indent="0" lvl="0" marL="1371600" rtl="0" algn="l">
              <a:spcBef>
                <a:spcPts val="1200"/>
              </a:spcBef>
              <a:spcAft>
                <a:spcPts val="0"/>
              </a:spcAft>
              <a:buNone/>
            </a:pPr>
            <a:r>
              <a:t/>
            </a:r>
            <a:endParaRPr sz="2300">
              <a:solidFill>
                <a:schemeClr val="dk1"/>
              </a:solidFill>
            </a:endParaRPr>
          </a:p>
          <a:p>
            <a:pPr indent="0" lvl="0" marL="0" rtl="0" algn="l">
              <a:spcBef>
                <a:spcPts val="1200"/>
              </a:spcBef>
              <a:spcAft>
                <a:spcPts val="0"/>
              </a:spcAft>
              <a:buNone/>
            </a:pPr>
            <a:r>
              <a:t/>
            </a:r>
            <a:endParaRPr/>
          </a:p>
          <a:p>
            <a:pPr indent="45720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592575"/>
            <a:ext cx="8520600" cy="82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Back to Reality - You Have a Faculty Search!</a:t>
            </a:r>
            <a:endParaRPr b="1"/>
          </a:p>
        </p:txBody>
      </p:sp>
      <p:sp>
        <p:nvSpPr>
          <p:cNvPr id="115" name="Google Shape;115;p21"/>
          <p:cNvSpPr txBox="1"/>
          <p:nvPr/>
        </p:nvSpPr>
        <p:spPr>
          <a:xfrm>
            <a:off x="2098875" y="1350250"/>
            <a:ext cx="481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B45F06"/>
                </a:solidFill>
              </a:rPr>
              <a:t>SYSTEMATIC PROCESS REDUCES BIAS</a:t>
            </a:r>
            <a:endParaRPr b="1" sz="1800">
              <a:solidFill>
                <a:srgbClr val="B45F06"/>
              </a:solidFill>
            </a:endParaRPr>
          </a:p>
        </p:txBody>
      </p:sp>
      <p:pic>
        <p:nvPicPr>
          <p:cNvPr id="116" name="Google Shape;116;p21"/>
          <p:cNvPicPr preferRelativeResize="0"/>
          <p:nvPr/>
        </p:nvPicPr>
        <p:blipFill>
          <a:blip r:embed="rId3">
            <a:alphaModFix/>
          </a:blip>
          <a:stretch>
            <a:fillRect/>
          </a:stretch>
        </p:blipFill>
        <p:spPr>
          <a:xfrm>
            <a:off x="88050" y="1964350"/>
            <a:ext cx="9055951" cy="22503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Developing the Rubric(s)</a:t>
            </a:r>
            <a:endParaRPr/>
          </a:p>
        </p:txBody>
      </p:sp>
      <p:sp>
        <p:nvSpPr>
          <p:cNvPr id="122" name="Google Shape;122;p22"/>
          <p:cNvSpPr txBox="1"/>
          <p:nvPr>
            <p:ph idx="1" type="body"/>
          </p:nvPr>
        </p:nvSpPr>
        <p:spPr>
          <a:xfrm>
            <a:off x="48288" y="1593338"/>
            <a:ext cx="5436600" cy="331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None/>
            </a:pPr>
            <a:r>
              <a:t/>
            </a:r>
            <a:endParaRPr b="1" sz="1100" u="sng">
              <a:solidFill>
                <a:schemeClr val="dk1"/>
              </a:solidFill>
            </a:endParaRPr>
          </a:p>
          <a:p>
            <a:pPr indent="0" lvl="0" marL="0" rtl="0" algn="l">
              <a:spcBef>
                <a:spcPts val="0"/>
              </a:spcBef>
              <a:spcAft>
                <a:spcPts val="0"/>
              </a:spcAft>
              <a:buNone/>
            </a:pPr>
            <a:r>
              <a:t/>
            </a:r>
            <a:endParaRPr b="1" sz="1500" u="sng">
              <a:solidFill>
                <a:schemeClr val="dk1"/>
              </a:solidFill>
            </a:endParaRPr>
          </a:p>
        </p:txBody>
      </p:sp>
      <p:pic>
        <p:nvPicPr>
          <p:cNvPr id="123" name="Google Shape;123;p22"/>
          <p:cNvPicPr preferRelativeResize="0"/>
          <p:nvPr/>
        </p:nvPicPr>
        <p:blipFill>
          <a:blip r:embed="rId3">
            <a:alphaModFix/>
          </a:blip>
          <a:stretch>
            <a:fillRect/>
          </a:stretch>
        </p:blipFill>
        <p:spPr>
          <a:xfrm>
            <a:off x="276475" y="1222449"/>
            <a:ext cx="8591027" cy="3523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79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Evaluating DEIA Statements</a:t>
            </a:r>
            <a:endParaRPr/>
          </a:p>
        </p:txBody>
      </p:sp>
      <p:sp>
        <p:nvSpPr>
          <p:cNvPr id="129" name="Google Shape;129;p23"/>
          <p:cNvSpPr txBox="1"/>
          <p:nvPr/>
        </p:nvSpPr>
        <p:spPr>
          <a:xfrm>
            <a:off x="66300" y="1475700"/>
            <a:ext cx="9011400" cy="2382600"/>
          </a:xfrm>
          <a:prstGeom prst="rect">
            <a:avLst/>
          </a:prstGeom>
          <a:noFill/>
          <a:ln>
            <a:noFill/>
          </a:ln>
        </p:spPr>
        <p:txBody>
          <a:bodyPr anchorCtr="0" anchor="t" bIns="91425" lIns="91425" spcFirstLastPara="1" rIns="91425" wrap="square" tIns="91425">
            <a:spAutoFit/>
          </a:bodyPr>
          <a:lstStyle/>
          <a:p>
            <a:pPr indent="-317500" lvl="0" marL="400050" rtl="0" algn="l">
              <a:lnSpc>
                <a:spcPct val="115000"/>
              </a:lnSpc>
              <a:spcBef>
                <a:spcPts val="0"/>
              </a:spcBef>
              <a:spcAft>
                <a:spcPts val="0"/>
              </a:spcAft>
              <a:buClr>
                <a:schemeClr val="dk1"/>
              </a:buClr>
              <a:buSzPts val="1400"/>
              <a:buChar char="●"/>
            </a:pPr>
            <a:r>
              <a:rPr lang="en">
                <a:solidFill>
                  <a:schemeClr val="dk1"/>
                </a:solidFill>
              </a:rPr>
              <a:t>Knowledge and commitment to equity, diversity, inclusion, and access</a:t>
            </a:r>
            <a:endParaRPr>
              <a:solidFill>
                <a:schemeClr val="dk1"/>
              </a:solidFill>
            </a:endParaRPr>
          </a:p>
          <a:p>
            <a:pPr indent="-317500" lvl="0" marL="400050" rtl="0" algn="l">
              <a:lnSpc>
                <a:spcPct val="115000"/>
              </a:lnSpc>
              <a:spcBef>
                <a:spcPts val="0"/>
              </a:spcBef>
              <a:spcAft>
                <a:spcPts val="0"/>
              </a:spcAft>
              <a:buClr>
                <a:schemeClr val="dk1"/>
              </a:buClr>
              <a:buSzPts val="1400"/>
              <a:buChar char="●"/>
            </a:pPr>
            <a:r>
              <a:rPr lang="en">
                <a:solidFill>
                  <a:schemeClr val="dk1"/>
                </a:solidFill>
              </a:rPr>
              <a:t>Knowledge of underrepresentation in their field(s);</a:t>
            </a:r>
            <a:endParaRPr>
              <a:solidFill>
                <a:schemeClr val="dk1"/>
              </a:solidFill>
            </a:endParaRPr>
          </a:p>
          <a:p>
            <a:pPr indent="-317500" lvl="0" marL="400050" rtl="0" algn="l">
              <a:lnSpc>
                <a:spcPct val="115000"/>
              </a:lnSpc>
              <a:spcBef>
                <a:spcPts val="0"/>
              </a:spcBef>
              <a:spcAft>
                <a:spcPts val="0"/>
              </a:spcAft>
              <a:buClr>
                <a:schemeClr val="dk1"/>
              </a:buClr>
              <a:buSzPts val="1400"/>
              <a:buChar char="●"/>
            </a:pPr>
            <a:r>
              <a:rPr lang="en">
                <a:solidFill>
                  <a:schemeClr val="dk1"/>
                </a:solidFill>
              </a:rPr>
              <a:t>Involvement with recruitment, retention, and/or mentoring of underrepresented students;</a:t>
            </a:r>
            <a:endParaRPr>
              <a:solidFill>
                <a:schemeClr val="dk1"/>
              </a:solidFill>
            </a:endParaRPr>
          </a:p>
          <a:p>
            <a:pPr indent="-317500" lvl="0" marL="400050" rtl="0" algn="l">
              <a:lnSpc>
                <a:spcPct val="115000"/>
              </a:lnSpc>
              <a:spcBef>
                <a:spcPts val="0"/>
              </a:spcBef>
              <a:spcAft>
                <a:spcPts val="0"/>
              </a:spcAft>
              <a:buClr>
                <a:schemeClr val="dk1"/>
              </a:buClr>
              <a:buSzPts val="1400"/>
              <a:buChar char="●"/>
            </a:pPr>
            <a:r>
              <a:rPr lang="en">
                <a:solidFill>
                  <a:schemeClr val="dk1"/>
                </a:solidFill>
              </a:rPr>
              <a:t>Organization of, or engagement in, seminars, etc., that address concerns of underrepresented groups;</a:t>
            </a:r>
            <a:endParaRPr>
              <a:solidFill>
                <a:schemeClr val="dk1"/>
              </a:solidFill>
            </a:endParaRPr>
          </a:p>
          <a:p>
            <a:pPr indent="-317500" lvl="0" marL="400050" rtl="0" algn="l">
              <a:lnSpc>
                <a:spcPct val="115000"/>
              </a:lnSpc>
              <a:spcBef>
                <a:spcPts val="0"/>
              </a:spcBef>
              <a:spcAft>
                <a:spcPts val="0"/>
              </a:spcAft>
              <a:buClr>
                <a:schemeClr val="dk1"/>
              </a:buClr>
              <a:buSzPts val="1400"/>
              <a:buChar char="●"/>
            </a:pPr>
            <a:r>
              <a:rPr lang="en">
                <a:solidFill>
                  <a:schemeClr val="dk1"/>
                </a:solidFill>
              </a:rPr>
              <a:t>Presentations or performances for underrepresented communities;</a:t>
            </a:r>
            <a:endParaRPr>
              <a:solidFill>
                <a:schemeClr val="dk1"/>
              </a:solidFill>
            </a:endParaRPr>
          </a:p>
          <a:p>
            <a:pPr indent="-317500" lvl="0" marL="400050" rtl="0" algn="l">
              <a:lnSpc>
                <a:spcPct val="115000"/>
              </a:lnSpc>
              <a:spcBef>
                <a:spcPts val="0"/>
              </a:spcBef>
              <a:spcAft>
                <a:spcPts val="0"/>
              </a:spcAft>
              <a:buClr>
                <a:schemeClr val="dk1"/>
              </a:buClr>
              <a:buSzPts val="1400"/>
              <a:buChar char="●"/>
            </a:pPr>
            <a:r>
              <a:rPr lang="en">
                <a:solidFill>
                  <a:schemeClr val="dk1"/>
                </a:solidFill>
              </a:rPr>
              <a:t>Participation in programs aimed at increasing the pipeline of underrepresented groups entering higher education;</a:t>
            </a:r>
            <a:endParaRPr>
              <a:solidFill>
                <a:schemeClr val="dk1"/>
              </a:solidFill>
            </a:endParaRPr>
          </a:p>
          <a:p>
            <a:pPr indent="-317500" lvl="0" marL="400050" rtl="0" algn="l">
              <a:lnSpc>
                <a:spcPct val="115000"/>
              </a:lnSpc>
              <a:spcBef>
                <a:spcPts val="0"/>
              </a:spcBef>
              <a:spcAft>
                <a:spcPts val="0"/>
              </a:spcAft>
              <a:buClr>
                <a:schemeClr val="dk1"/>
              </a:buClr>
              <a:buSzPts val="1400"/>
              <a:buChar char="●"/>
            </a:pPr>
            <a:r>
              <a:rPr lang="en">
                <a:solidFill>
                  <a:schemeClr val="dk1"/>
                </a:solidFill>
              </a:rPr>
              <a:t>Public service activities and invitations to give talks within the field that address the needs of culturally diverse groups;</a:t>
            </a:r>
            <a:endParaRPr>
              <a:solidFill>
                <a:schemeClr val="dk1"/>
              </a:solidFill>
            </a:endParaRPr>
          </a:p>
        </p:txBody>
      </p:sp>
      <p:pic>
        <p:nvPicPr>
          <p:cNvPr id="130" name="Google Shape;130;p23"/>
          <p:cNvPicPr preferRelativeResize="0"/>
          <p:nvPr/>
        </p:nvPicPr>
        <p:blipFill rotWithShape="1">
          <a:blip r:embed="rId3">
            <a:alphaModFix/>
          </a:blip>
          <a:srcRect b="8455" l="0" r="0" t="6052"/>
          <a:stretch/>
        </p:blipFill>
        <p:spPr>
          <a:xfrm>
            <a:off x="2353797" y="3763050"/>
            <a:ext cx="2953940" cy="1380450"/>
          </a:xfrm>
          <a:prstGeom prst="rect">
            <a:avLst/>
          </a:prstGeom>
          <a:noFill/>
          <a:ln>
            <a:noFill/>
          </a:ln>
        </p:spPr>
      </p:pic>
      <p:sp>
        <p:nvSpPr>
          <p:cNvPr id="131" name="Google Shape;131;p23"/>
          <p:cNvSpPr txBox="1"/>
          <p:nvPr/>
        </p:nvSpPr>
        <p:spPr>
          <a:xfrm>
            <a:off x="2162100" y="1044600"/>
            <a:ext cx="481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B45F06"/>
                </a:solidFill>
              </a:rPr>
              <a:t>EXAMPLES (PAST AND FUTURE)</a:t>
            </a:r>
            <a:endParaRPr b="1" sz="1800">
              <a:solidFill>
                <a:srgbClr val="B45F06"/>
              </a:solidFill>
            </a:endParaRPr>
          </a:p>
        </p:txBody>
      </p:sp>
      <p:pic>
        <p:nvPicPr>
          <p:cNvPr id="132" name="Google Shape;132;p23"/>
          <p:cNvPicPr preferRelativeResize="0"/>
          <p:nvPr/>
        </p:nvPicPr>
        <p:blipFill>
          <a:blip r:embed="rId4">
            <a:alphaModFix/>
          </a:blip>
          <a:stretch>
            <a:fillRect/>
          </a:stretch>
        </p:blipFill>
        <p:spPr>
          <a:xfrm>
            <a:off x="5307726" y="3763050"/>
            <a:ext cx="3136899" cy="1380450"/>
          </a:xfrm>
          <a:prstGeom prst="rect">
            <a:avLst/>
          </a:prstGeom>
          <a:noFill/>
          <a:ln>
            <a:noFill/>
          </a:ln>
        </p:spPr>
      </p:pic>
      <p:pic>
        <p:nvPicPr>
          <p:cNvPr id="133" name="Google Shape;133;p23"/>
          <p:cNvPicPr preferRelativeResize="0"/>
          <p:nvPr/>
        </p:nvPicPr>
        <p:blipFill>
          <a:blip r:embed="rId5">
            <a:alphaModFix/>
          </a:blip>
          <a:stretch>
            <a:fillRect/>
          </a:stretch>
        </p:blipFill>
        <p:spPr>
          <a:xfrm>
            <a:off x="0" y="3763050"/>
            <a:ext cx="2353799" cy="1380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